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82"/>
  </p:notesMasterIdLst>
  <p:handoutMasterIdLst>
    <p:handoutMasterId r:id="rId83"/>
  </p:handoutMasterIdLst>
  <p:sldIdLst>
    <p:sldId id="256" r:id="rId7"/>
    <p:sldId id="260" r:id="rId8"/>
    <p:sldId id="261" r:id="rId9"/>
    <p:sldId id="268" r:id="rId10"/>
    <p:sldId id="272" r:id="rId11"/>
    <p:sldId id="259" r:id="rId12"/>
    <p:sldId id="287" r:id="rId13"/>
    <p:sldId id="288" r:id="rId14"/>
    <p:sldId id="286" r:id="rId15"/>
    <p:sldId id="263" r:id="rId16"/>
    <p:sldId id="290" r:id="rId17"/>
    <p:sldId id="278" r:id="rId18"/>
    <p:sldId id="280" r:id="rId19"/>
    <p:sldId id="271" r:id="rId20"/>
    <p:sldId id="282" r:id="rId21"/>
    <p:sldId id="283" r:id="rId22"/>
    <p:sldId id="284" r:id="rId23"/>
    <p:sldId id="344" r:id="rId24"/>
    <p:sldId id="279" r:id="rId25"/>
    <p:sldId id="285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62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275" r:id="rId57"/>
    <p:sldId id="323" r:id="rId58"/>
    <p:sldId id="324" r:id="rId59"/>
    <p:sldId id="325" r:id="rId60"/>
    <p:sldId id="326" r:id="rId61"/>
    <p:sldId id="322" r:id="rId62"/>
    <p:sldId id="327" r:id="rId63"/>
    <p:sldId id="328" r:id="rId64"/>
    <p:sldId id="329" r:id="rId65"/>
    <p:sldId id="330" r:id="rId66"/>
    <p:sldId id="331" r:id="rId67"/>
    <p:sldId id="264" r:id="rId68"/>
    <p:sldId id="333" r:id="rId69"/>
    <p:sldId id="334" r:id="rId70"/>
    <p:sldId id="335" r:id="rId71"/>
    <p:sldId id="336" r:id="rId72"/>
    <p:sldId id="337" r:id="rId73"/>
    <p:sldId id="338" r:id="rId74"/>
    <p:sldId id="340" r:id="rId75"/>
    <p:sldId id="339" r:id="rId76"/>
    <p:sldId id="341" r:id="rId77"/>
    <p:sldId id="342" r:id="rId78"/>
    <p:sldId id="343" r:id="rId79"/>
    <p:sldId id="274" r:id="rId80"/>
    <p:sldId id="267" r:id="rId81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08C"/>
    <a:srgbClr val="67217A"/>
    <a:srgbClr val="0A79D2"/>
    <a:srgbClr val="404040"/>
    <a:srgbClr val="EAEAEA"/>
    <a:srgbClr val="00188F"/>
    <a:srgbClr val="00176B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455" autoAdjust="0"/>
  </p:normalViewPr>
  <p:slideViewPr>
    <p:cSldViewPr>
      <p:cViewPr varScale="1">
        <p:scale>
          <a:sx n="93" d="100"/>
          <a:sy n="93" d="100"/>
        </p:scale>
        <p:origin x="66" y="48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2/16/2016 22:37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2/16/2016 22:37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jpe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779496"/>
          </a:xfrm>
        </p:spPr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Sistema de control de versiones distribuido + centralizado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Muy potente en </a:t>
            </a:r>
            <a:r>
              <a:rPr lang="es-ES" sz="3200" dirty="0" err="1" smtClean="0"/>
              <a:t>branching</a:t>
            </a:r>
            <a:r>
              <a:rPr lang="es-ES" sz="3200" dirty="0" smtClean="0"/>
              <a:t> y </a:t>
            </a:r>
            <a:r>
              <a:rPr lang="es-ES" sz="3200" b="1" dirty="0" err="1" smtClean="0"/>
              <a:t>merging</a:t>
            </a:r>
            <a:r>
              <a:rPr lang="es-ES" sz="3200" b="1" dirty="0" smtClean="0"/>
              <a:t> </a:t>
            </a:r>
            <a:r>
              <a:rPr lang="es-ES" sz="3200" dirty="0" smtClean="0"/>
              <a:t>– </a:t>
            </a:r>
            <a:r>
              <a:rPr lang="es-ES" sz="3200" i="1" dirty="0" err="1" smtClean="0"/>
              <a:t>branch</a:t>
            </a:r>
            <a:r>
              <a:rPr lang="es-ES" sz="3200" i="1" dirty="0" smtClean="0"/>
              <a:t> per </a:t>
            </a:r>
            <a:r>
              <a:rPr lang="es-ES" sz="3200" i="1" dirty="0" err="1" smtClean="0"/>
              <a:t>task</a:t>
            </a:r>
            <a:endParaRPr lang="es-ES" sz="3200" b="1" i="1" dirty="0" smtClean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Visual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Pensado para empresas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Con un foco especial en los equipos de videojuegos </a:t>
            </a:r>
            <a:r>
              <a:rPr lang="es-ES" sz="2400" dirty="0" smtClean="0"/>
              <a:t>(grandes binarios, </a:t>
            </a:r>
            <a:r>
              <a:rPr lang="es-ES" sz="2400" dirty="0" err="1" smtClean="0"/>
              <a:t>locking</a:t>
            </a:r>
            <a:r>
              <a:rPr lang="es-ES" sz="2400" dirty="0" smtClean="0"/>
              <a:t>, </a:t>
            </a:r>
            <a:r>
              <a:rPr lang="es-ES" sz="2400" dirty="0" err="1" smtClean="0"/>
              <a:t>GUIs</a:t>
            </a:r>
            <a:r>
              <a:rPr lang="es-ES" sz="2400" dirty="0" smtClean="0"/>
              <a:t> para artistas, etc.)</a:t>
            </a:r>
            <a:endParaRPr lang="es-E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</a:t>
            </a:r>
            <a:r>
              <a:rPr lang="es-ES" dirty="0" err="1" smtClean="0"/>
              <a:t>Plastic</a:t>
            </a:r>
            <a:r>
              <a:rPr lang="es-ES" dirty="0" smtClean="0"/>
              <a:t> SCM?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336298"/>
          </a:xfrm>
        </p:spPr>
        <p:txBody>
          <a:bodyPr/>
          <a:lstStyle/>
          <a:p>
            <a:pPr lvl="0"/>
            <a:r>
              <a:rPr lang="es-ES" sz="3200" dirty="0" smtClean="0"/>
              <a:t>Varias versiones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err="1" smtClean="0"/>
              <a:t>Team</a:t>
            </a:r>
            <a:r>
              <a:rPr lang="es-ES" sz="3200" dirty="0" smtClean="0"/>
              <a:t> </a:t>
            </a:r>
            <a:r>
              <a:rPr lang="es-ES" sz="3200" dirty="0" err="1" smtClean="0"/>
              <a:t>Edition</a:t>
            </a:r>
            <a:r>
              <a:rPr lang="es-ES" sz="3200" dirty="0" smtClean="0"/>
              <a:t> – equipos de hasta 15 (muchos estudios pequeños)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Enterprise – a partir de 15 (instalaciones con miles)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Opciones gratuitas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1600" dirty="0" smtClean="0"/>
              <a:t>Personal </a:t>
            </a:r>
            <a:r>
              <a:rPr lang="es-ES" sz="1600" dirty="0" err="1" smtClean="0"/>
              <a:t>Edition</a:t>
            </a:r>
            <a:endParaRPr lang="es-ES" sz="1600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1600" dirty="0" err="1" smtClean="0"/>
              <a:t>Community</a:t>
            </a:r>
            <a:r>
              <a:rPr lang="es-ES" sz="1600" dirty="0" smtClean="0"/>
              <a:t> </a:t>
            </a:r>
            <a:r>
              <a:rPr lang="es-ES" sz="1600" dirty="0" err="1" smtClean="0"/>
              <a:t>Edition</a:t>
            </a:r>
            <a:r>
              <a:rPr lang="es-ES" sz="1600" dirty="0" smtClean="0"/>
              <a:t> – para Open </a:t>
            </a:r>
            <a:r>
              <a:rPr lang="es-ES" sz="1600" dirty="0" err="1" smtClean="0"/>
              <a:t>Source</a:t>
            </a:r>
            <a:r>
              <a:rPr lang="es-ES" sz="1600" dirty="0" smtClean="0"/>
              <a:t> y sin ánimo de lucro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Adaptado a diferentes tipos de clientes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0422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496" y="1744662"/>
            <a:ext cx="6115904" cy="437258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592262"/>
            <a:ext cx="4876037" cy="738664"/>
          </a:xfrm>
        </p:spPr>
        <p:txBody>
          <a:bodyPr/>
          <a:lstStyle/>
          <a:p>
            <a:pPr lvl="0"/>
            <a:r>
              <a:rPr lang="en-US" dirty="0" smtClean="0"/>
              <a:t>1.4 </a:t>
            </a:r>
            <a:r>
              <a:rPr lang="en-US" dirty="0" err="1" smtClean="0"/>
              <a:t>millones</a:t>
            </a:r>
            <a:r>
              <a:rPr lang="en-US" dirty="0" smtClean="0"/>
              <a:t> de SLOC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10 años de evolución…</a:t>
            </a:r>
            <a:endParaRPr lang="es-E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9113044" y="2887662"/>
            <a:ext cx="31242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93%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260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665893"/>
          </a:xfrm>
        </p:spPr>
        <p:txBody>
          <a:bodyPr/>
          <a:lstStyle/>
          <a:p>
            <a:pPr lvl="0"/>
            <a:r>
              <a:rPr lang="en-US" dirty="0" err="1" smtClean="0"/>
              <a:t>Cliente</a:t>
            </a:r>
            <a:endParaRPr lang="en-US" dirty="0"/>
          </a:p>
          <a:p>
            <a:pPr lvl="1"/>
            <a:r>
              <a:rPr lang="en-US" dirty="0" smtClean="0"/>
              <a:t>CLI</a:t>
            </a:r>
          </a:p>
          <a:p>
            <a:pPr lvl="1"/>
            <a:r>
              <a:rPr lang="en-US" dirty="0" smtClean="0"/>
              <a:t>GUI (Mac, Linux, GTK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Gluon – GUI </a:t>
            </a:r>
            <a:r>
              <a:rPr lang="en-US" dirty="0" err="1" smtClean="0"/>
              <a:t>simplificada</a:t>
            </a:r>
            <a:r>
              <a:rPr lang="en-US" dirty="0" smtClean="0"/>
              <a:t> para </a:t>
            </a:r>
            <a:r>
              <a:rPr lang="en-US" dirty="0" err="1" smtClean="0"/>
              <a:t>artistas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game development</a:t>
            </a:r>
            <a:endParaRPr lang="en-US" dirty="0" smtClean="0"/>
          </a:p>
          <a:p>
            <a:pPr lvl="1"/>
            <a:r>
              <a:rPr lang="en-US" dirty="0" smtClean="0"/>
              <a:t>Merge tools + </a:t>
            </a:r>
            <a:r>
              <a:rPr lang="en-US" dirty="0" err="1" smtClean="0"/>
              <a:t>SemanticMerge</a:t>
            </a:r>
            <a:endParaRPr lang="en-US" dirty="0" smtClean="0"/>
          </a:p>
          <a:p>
            <a:pPr lvl="1"/>
            <a:r>
              <a:rPr lang="en-US" dirty="0" smtClean="0"/>
              <a:t>Web interface</a:t>
            </a:r>
          </a:p>
          <a:p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r>
              <a:rPr lang="en-US" dirty="0" err="1" smtClean="0"/>
              <a:t>Escalable</a:t>
            </a:r>
            <a:r>
              <a:rPr lang="en-US" dirty="0" smtClean="0"/>
              <a:t> y configurable</a:t>
            </a:r>
          </a:p>
          <a:p>
            <a:pPr lvl="1"/>
            <a:r>
              <a:rPr lang="en-US" dirty="0" err="1" smtClean="0"/>
              <a:t>Soporte</a:t>
            </a:r>
            <a:r>
              <a:rPr lang="en-US" dirty="0" smtClean="0"/>
              <a:t> de 7 bases de </a:t>
            </a:r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smtClean="0"/>
              <a:t>+ Plastic Cloud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Componentes principales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13044" y="2887662"/>
            <a:ext cx="31242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93%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486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666" y="373062"/>
            <a:ext cx="7873578" cy="914400"/>
          </a:xfrm>
        </p:spPr>
        <p:txBody>
          <a:bodyPr/>
          <a:lstStyle/>
          <a:p>
            <a:r>
              <a:rPr lang="es-ES" dirty="0" smtClean="0"/>
              <a:t>Windows GUI </a:t>
            </a:r>
            <a:r>
              <a:rPr lang="es-ES" sz="2400" dirty="0" smtClean="0"/>
              <a:t>(</a:t>
            </a:r>
            <a:r>
              <a:rPr lang="es-ES" sz="2400" dirty="0" err="1" smtClean="0"/>
              <a:t>WinForms</a:t>
            </a:r>
            <a:r>
              <a:rPr lang="es-ES" sz="2400" dirty="0" smtClean="0"/>
              <a:t> + un poco de WPF)</a:t>
            </a:r>
            <a:endParaRPr lang="es-ES" sz="8000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0094568" y="3559819"/>
            <a:ext cx="35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www.plasticscm.com/gallery.html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1287462"/>
            <a:ext cx="9540363" cy="57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63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666" y="373062"/>
            <a:ext cx="7873578" cy="914400"/>
          </a:xfrm>
        </p:spPr>
        <p:txBody>
          <a:bodyPr/>
          <a:lstStyle/>
          <a:p>
            <a:r>
              <a:rPr lang="es-ES" dirty="0" smtClean="0"/>
              <a:t>Linux GUI </a:t>
            </a:r>
            <a:r>
              <a:rPr lang="es-ES" sz="2400" dirty="0" smtClean="0"/>
              <a:t>(Mono + </a:t>
            </a:r>
            <a:r>
              <a:rPr lang="es-ES" sz="2400" dirty="0" err="1" smtClean="0"/>
              <a:t>GTKSharp</a:t>
            </a:r>
            <a:r>
              <a:rPr lang="es-ES" sz="2400" dirty="0" smtClean="0"/>
              <a:t>)</a:t>
            </a:r>
            <a:endParaRPr lang="es-ES" sz="8000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0094568" y="3559819"/>
            <a:ext cx="35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www.plasticscm.com/gallery.html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1290873"/>
            <a:ext cx="9372600" cy="5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184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44" y="1287462"/>
            <a:ext cx="9689961" cy="57070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666" y="373062"/>
            <a:ext cx="7873578" cy="914400"/>
          </a:xfrm>
        </p:spPr>
        <p:txBody>
          <a:bodyPr/>
          <a:lstStyle/>
          <a:p>
            <a:r>
              <a:rPr lang="es-ES" dirty="0" smtClean="0"/>
              <a:t>Mac GUI </a:t>
            </a:r>
            <a:r>
              <a:rPr lang="es-ES" sz="2400" dirty="0" smtClean="0"/>
              <a:t>(</a:t>
            </a:r>
            <a:r>
              <a:rPr lang="es-ES" sz="2400" dirty="0" err="1" smtClean="0"/>
              <a:t>Xamarin</a:t>
            </a:r>
            <a:r>
              <a:rPr lang="es-ES" sz="2400" dirty="0" smtClean="0"/>
              <a:t> + </a:t>
            </a:r>
            <a:r>
              <a:rPr lang="es-ES" sz="2400" dirty="0" err="1" smtClean="0"/>
              <a:t>Cocoa</a:t>
            </a:r>
            <a:r>
              <a:rPr lang="es-ES" sz="2400" dirty="0" smtClean="0"/>
              <a:t>)</a:t>
            </a:r>
            <a:endParaRPr lang="es-ES" sz="8000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0094568" y="3559819"/>
            <a:ext cx="35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www.plasticscm.com/gallery.html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046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64" y="1287462"/>
            <a:ext cx="9278299" cy="57018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666" y="373062"/>
            <a:ext cx="9854778" cy="914400"/>
          </a:xfrm>
        </p:spPr>
        <p:txBody>
          <a:bodyPr/>
          <a:lstStyle/>
          <a:p>
            <a:r>
              <a:rPr lang="es-ES" dirty="0" smtClean="0"/>
              <a:t>Gluon – GUI para artistas</a:t>
            </a:r>
            <a:endParaRPr lang="es-ES" sz="8000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0094568" y="3559819"/>
            <a:ext cx="35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www.plasticscm.com/gallery.html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821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666" y="373062"/>
            <a:ext cx="9854778" cy="914400"/>
          </a:xfrm>
        </p:spPr>
        <p:txBody>
          <a:bodyPr/>
          <a:lstStyle/>
          <a:p>
            <a:r>
              <a:rPr lang="es-ES" dirty="0" smtClean="0"/>
              <a:t>Visual Studio + </a:t>
            </a:r>
            <a:r>
              <a:rPr lang="es-ES" dirty="0" err="1" smtClean="0"/>
              <a:t>Analyze</a:t>
            </a:r>
            <a:r>
              <a:rPr lang="es-ES" dirty="0" smtClean="0"/>
              <a:t> </a:t>
            </a:r>
            <a:r>
              <a:rPr lang="es-ES" dirty="0" err="1" smtClean="0"/>
              <a:t>Refactors</a:t>
            </a:r>
            <a:endParaRPr lang="es-ES" sz="8000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0094568" y="3559819"/>
            <a:ext cx="35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www.plasticscm.com/gallery.html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90" y="1287462"/>
            <a:ext cx="9314773" cy="57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776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844" y="1820862"/>
            <a:ext cx="6335696" cy="42859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592262"/>
            <a:ext cx="6095236" cy="1144929"/>
          </a:xfrm>
        </p:spPr>
        <p:txBody>
          <a:bodyPr/>
          <a:lstStyle/>
          <a:p>
            <a:pPr lvl="0"/>
            <a:r>
              <a:rPr lang="en-US" dirty="0" smtClean="0"/>
              <a:t>120k SLOC (8%)</a:t>
            </a:r>
          </a:p>
          <a:p>
            <a:pPr lvl="0"/>
            <a:r>
              <a:rPr lang="en-US" sz="2400" dirty="0" err="1" smtClean="0"/>
              <a:t>Menos</a:t>
            </a:r>
            <a:r>
              <a:rPr lang="en-US" sz="2400" dirty="0" smtClean="0"/>
              <a:t> de 10k SLOC </a:t>
            </a:r>
            <a:r>
              <a:rPr lang="en-US" sz="2400" dirty="0" err="1" smtClean="0"/>
              <a:t>específicas</a:t>
            </a:r>
            <a:r>
              <a:rPr lang="en-US" sz="2400" dirty="0" smtClean="0"/>
              <a:t> de Azure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</a:t>
            </a:r>
            <a:r>
              <a:rPr lang="es-ES" dirty="0" err="1" smtClean="0"/>
              <a:t>Plastic</a:t>
            </a:r>
            <a:r>
              <a:rPr lang="es-ES" dirty="0" smtClean="0"/>
              <a:t> SCM? - Servidor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91971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3504373" cy="1191844"/>
          </a:xfrm>
        </p:spPr>
        <p:txBody>
          <a:bodyPr/>
          <a:lstStyle/>
          <a:p>
            <a:pPr lvl="0"/>
            <a:r>
              <a:rPr lang="en-US" sz="2000" dirty="0" smtClean="0"/>
              <a:t>Pablo Santos </a:t>
            </a:r>
            <a:r>
              <a:rPr lang="en-US" sz="2000" dirty="0" err="1" smtClean="0"/>
              <a:t>Luaces</a:t>
            </a:r>
            <a:endParaRPr lang="en-US" sz="2000" dirty="0"/>
          </a:p>
          <a:p>
            <a:pPr lvl="0"/>
            <a:r>
              <a:rPr lang="en-US" sz="2000" dirty="0" err="1" smtClean="0"/>
              <a:t>Fundador</a:t>
            </a:r>
            <a:r>
              <a:rPr lang="en-US" sz="2000" dirty="0" smtClean="0"/>
              <a:t> – </a:t>
            </a:r>
            <a:r>
              <a:rPr lang="en-US" sz="2000" dirty="0" err="1" smtClean="0"/>
              <a:t>Códice</a:t>
            </a:r>
            <a:r>
              <a:rPr lang="en-US" sz="2000" dirty="0" smtClean="0"/>
              <a:t> Software</a:t>
            </a:r>
            <a:endParaRPr lang="en-US" sz="2000" dirty="0"/>
          </a:p>
          <a:p>
            <a:pPr lvl="0"/>
            <a:r>
              <a:rPr lang="en-US" sz="2000" dirty="0" smtClean="0"/>
              <a:t>@</a:t>
            </a:r>
            <a:r>
              <a:rPr lang="en-US" sz="2000" dirty="0" err="1" smtClean="0"/>
              <a:t>psluaces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70" y="2117165"/>
            <a:ext cx="7161973" cy="1837298"/>
          </a:xfrm>
        </p:spPr>
        <p:txBody>
          <a:bodyPr/>
          <a:lstStyle/>
          <a:p>
            <a:r>
              <a:rPr lang="es-ES" b="1" dirty="0" smtClean="0"/>
              <a:t>3</a:t>
            </a:r>
            <a:r>
              <a:rPr lang="es-ES" sz="4400" b="1" dirty="0" smtClean="0"/>
              <a:t> claves para escalar en </a:t>
            </a:r>
            <a:r>
              <a:rPr lang="es-ES" b="1" dirty="0" err="1" smtClean="0"/>
              <a:t>A</a:t>
            </a:r>
            <a:r>
              <a:rPr lang="es-ES" sz="4400" b="1" dirty="0" err="1" smtClean="0"/>
              <a:t>zure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/>
              <a:t>Lecciones </a:t>
            </a:r>
            <a:r>
              <a:rPr lang="es-ES" sz="2800" dirty="0"/>
              <a:t>aprendidas construyendo </a:t>
            </a:r>
            <a:r>
              <a:rPr lang="es-ES" sz="2800" dirty="0" err="1"/>
              <a:t>Plastic</a:t>
            </a:r>
            <a:r>
              <a:rPr lang="es-ES" sz="2800" dirty="0"/>
              <a:t>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44" y="4792662"/>
            <a:ext cx="1592788" cy="18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Servidor flexible – de portátil a corporativo</a:t>
            </a:r>
            <a:endParaRPr lang="es-E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274607" y="1212859"/>
            <a:ext cx="11885683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Flexibilidad</a:t>
            </a:r>
            <a:endParaRPr lang="es-ES" dirty="0" smtClean="0"/>
          </a:p>
          <a:p>
            <a:pPr lvl="1"/>
            <a:r>
              <a:rPr lang="es-ES" dirty="0" smtClean="0"/>
              <a:t>Desde un portátil usando 100MB RAM</a:t>
            </a:r>
          </a:p>
          <a:p>
            <a:pPr lvl="1"/>
            <a:r>
              <a:rPr lang="es-ES" dirty="0" smtClean="0"/>
              <a:t>A un servidor corporativo con 30GB RAM y múltiples </a:t>
            </a:r>
            <a:r>
              <a:rPr lang="es-ES" dirty="0" err="1" smtClean="0"/>
              <a:t>cores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Esta flexibilidad es la que ha simplificado la adaptación a </a:t>
            </a:r>
            <a:r>
              <a:rPr lang="es-ES" dirty="0" err="1" smtClean="0"/>
              <a:t>Azure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047553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</a:t>
            </a:r>
            <a:r>
              <a:rPr lang="es-ES" dirty="0" err="1" smtClean="0"/>
              <a:t>Plastic</a:t>
            </a:r>
            <a:r>
              <a:rPr lang="es-ES" dirty="0" smtClean="0"/>
              <a:t> Cloud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769989"/>
          </a:xfrm>
        </p:spPr>
        <p:txBody>
          <a:bodyPr/>
          <a:lstStyle/>
          <a:p>
            <a:pPr lvl="0"/>
            <a:r>
              <a:rPr lang="es-ES" dirty="0" smtClean="0"/>
              <a:t>Visión del producto</a:t>
            </a:r>
          </a:p>
          <a:p>
            <a:pPr lvl="1"/>
            <a:r>
              <a:rPr lang="es-ES" dirty="0" smtClean="0"/>
              <a:t>Oferta para usuarios de </a:t>
            </a:r>
            <a:r>
              <a:rPr lang="es-ES" dirty="0" smtClean="0"/>
              <a:t>equipos pequeños pero muy numerosos</a:t>
            </a:r>
          </a:p>
          <a:p>
            <a:pPr lvl="1"/>
            <a:r>
              <a:rPr lang="es-ES" dirty="0" smtClean="0"/>
              <a:t>Infraestructura y servicios bajo demanda (en </a:t>
            </a:r>
            <a:r>
              <a:rPr lang="es-ES" dirty="0" err="1" smtClean="0"/>
              <a:t>cloud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Flexible y con gran capacidad de almacenamiento</a:t>
            </a:r>
          </a:p>
          <a:p>
            <a:pPr lvl="1"/>
            <a:r>
              <a:rPr lang="es-ES" dirty="0" smtClean="0"/>
              <a:t>Que complemente la oferta </a:t>
            </a:r>
            <a:r>
              <a:rPr lang="es-ES" dirty="0" err="1" smtClean="0"/>
              <a:t>on-premise</a:t>
            </a:r>
            <a:endParaRPr lang="es-ES" dirty="0" smtClean="0"/>
          </a:p>
          <a:p>
            <a:pPr lvl="1"/>
            <a:r>
              <a:rPr lang="es-ES" dirty="0" smtClean="0"/>
              <a:t>Escalable a miles de organizaciones/clientes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Solución para miles de organizaciones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3306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363724"/>
          </a:xfrm>
        </p:spPr>
        <p:txBody>
          <a:bodyPr/>
          <a:lstStyle/>
          <a:p>
            <a:pPr lvl="0"/>
            <a:r>
              <a:rPr lang="es-ES" dirty="0" smtClean="0"/>
              <a:t>Objetivos Técnicos para implementar la visión</a:t>
            </a:r>
          </a:p>
          <a:p>
            <a:pPr lvl="1"/>
            <a:r>
              <a:rPr lang="es-ES" dirty="0" smtClean="0"/>
              <a:t>Servidor </a:t>
            </a:r>
            <a:r>
              <a:rPr lang="es-ES" dirty="0" err="1" smtClean="0"/>
              <a:t>cloud</a:t>
            </a:r>
            <a:r>
              <a:rPr lang="es-ES" dirty="0" smtClean="0"/>
              <a:t> capaz de escalar para atender a miles de organizaciones</a:t>
            </a:r>
          </a:p>
          <a:p>
            <a:pPr lvl="1"/>
            <a:r>
              <a:rPr lang="es-ES" dirty="0" smtClean="0"/>
              <a:t>Con el mínimo consumo de recursos para ser un servicio viable</a:t>
            </a:r>
          </a:p>
          <a:p>
            <a:pPr lvl="1"/>
            <a:r>
              <a:rPr lang="es-ES" dirty="0" smtClean="0"/>
              <a:t>Con alta disponibilidad</a:t>
            </a:r>
          </a:p>
          <a:p>
            <a:pPr lvl="1"/>
            <a:r>
              <a:rPr lang="es-ES" dirty="0" smtClean="0"/>
              <a:t>Y con una gestión sencilla (</a:t>
            </a:r>
            <a:r>
              <a:rPr lang="es-ES" dirty="0" err="1" smtClean="0"/>
              <a:t>multi-tenant</a:t>
            </a:r>
            <a:r>
              <a:rPr lang="es-E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Escalar con uso contenido de recursos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3243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Transición a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289858"/>
          </a:xfrm>
        </p:spPr>
        <p:txBody>
          <a:bodyPr/>
          <a:lstStyle/>
          <a:p>
            <a:pPr lvl="0"/>
            <a:r>
              <a:rPr lang="es-ES" dirty="0" smtClean="0"/>
              <a:t>Punto de partida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Servidor C# (.NET/Mono) – Windows </a:t>
            </a:r>
            <a:r>
              <a:rPr lang="es-ES" dirty="0" err="1" smtClean="0"/>
              <a:t>Service</a:t>
            </a:r>
            <a:r>
              <a:rPr lang="es-ES" dirty="0" smtClean="0"/>
              <a:t> (Linux </a:t>
            </a:r>
            <a:r>
              <a:rPr lang="es-ES" dirty="0" err="1" smtClean="0"/>
              <a:t>Daemon</a:t>
            </a:r>
            <a:r>
              <a:rPr lang="es-ES" dirty="0" smtClean="0"/>
              <a:t>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Almacenamiento de datos y metadatos en base de datos relacional (SQL Server, </a:t>
            </a:r>
            <a:r>
              <a:rPr lang="es-ES" dirty="0" err="1" smtClean="0"/>
              <a:t>MySQL</a:t>
            </a:r>
            <a:r>
              <a:rPr lang="es-ES" dirty="0" smtClean="0"/>
              <a:t>, </a:t>
            </a:r>
            <a:r>
              <a:rPr lang="es-ES" dirty="0" err="1" smtClean="0"/>
              <a:t>Firebird</a:t>
            </a:r>
            <a:r>
              <a:rPr lang="es-ES" dirty="0" smtClean="0"/>
              <a:t>, Oracle, </a:t>
            </a:r>
            <a:r>
              <a:rPr lang="es-ES" dirty="0" err="1" smtClean="0"/>
              <a:t>Postgres</a:t>
            </a:r>
            <a:r>
              <a:rPr lang="es-ES" dirty="0" smtClean="0"/>
              <a:t>, </a:t>
            </a:r>
            <a:r>
              <a:rPr lang="es-ES" dirty="0" err="1" smtClean="0"/>
              <a:t>SQLite</a:t>
            </a:r>
            <a:r>
              <a:rPr lang="es-ES" dirty="0" smtClean="0"/>
              <a:t>, </a:t>
            </a:r>
            <a:r>
              <a:rPr lang="es-ES" dirty="0" err="1" smtClean="0"/>
              <a:t>SQLServer</a:t>
            </a:r>
            <a:r>
              <a:rPr lang="es-ES" dirty="0" smtClean="0"/>
              <a:t> Compact </a:t>
            </a:r>
            <a:r>
              <a:rPr lang="es-ES" dirty="0" err="1" smtClean="0"/>
              <a:t>Edition</a:t>
            </a:r>
            <a:r>
              <a:rPr lang="es-ES" dirty="0" smtClean="0"/>
              <a:t>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Multithreaded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Transición a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44" y="3502717"/>
            <a:ext cx="876422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91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5866637" cy="3213187"/>
          </a:xfrm>
        </p:spPr>
        <p:txBody>
          <a:bodyPr/>
          <a:lstStyle/>
          <a:p>
            <a:pPr lvl="0"/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Worker</a:t>
            </a:r>
            <a:r>
              <a:rPr lang="es-ES" dirty="0" smtClean="0"/>
              <a:t> Roles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Convertir el Windows </a:t>
            </a:r>
            <a:r>
              <a:rPr lang="es-ES" dirty="0" err="1" smtClean="0"/>
              <a:t>Service</a:t>
            </a:r>
            <a:r>
              <a:rPr lang="es-ES" dirty="0" smtClean="0"/>
              <a:t> en un </a:t>
            </a:r>
            <a:r>
              <a:rPr lang="es-ES" dirty="0" err="1" smtClean="0"/>
              <a:t>Worker</a:t>
            </a:r>
            <a:r>
              <a:rPr lang="es-ES" dirty="0" smtClean="0"/>
              <a:t> Role – muy simple – </a:t>
            </a:r>
            <a:r>
              <a:rPr lang="es-ES" dirty="0" err="1" smtClean="0"/>
              <a:t>RoleEntryPoint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Adaptar la configuración para que no se lea de ficheros (puertos, parámetros de SSL, </a:t>
            </a:r>
            <a:r>
              <a:rPr lang="es-ES" dirty="0" err="1" smtClean="0"/>
              <a:t>connection</a:t>
            </a:r>
            <a:r>
              <a:rPr lang="es-ES" dirty="0" smtClean="0"/>
              <a:t> </a:t>
            </a:r>
            <a:r>
              <a:rPr lang="es-ES" dirty="0" err="1" smtClean="0"/>
              <a:t>string</a:t>
            </a:r>
            <a:r>
              <a:rPr lang="es-ES" dirty="0" smtClean="0"/>
              <a:t>, etc.)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Transición a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341" y="0"/>
            <a:ext cx="59340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854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853363"/>
          </a:xfrm>
        </p:spPr>
        <p:txBody>
          <a:bodyPr/>
          <a:lstStyle/>
          <a:p>
            <a:pPr lvl="0"/>
            <a:r>
              <a:rPr lang="es-ES" dirty="0" smtClean="0"/>
              <a:t>3 puntos clave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Cachés compartidas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Reducir </a:t>
            </a:r>
            <a:r>
              <a:rPr lang="es-ES" dirty="0" err="1" smtClean="0"/>
              <a:t>queries</a:t>
            </a:r>
            <a:r>
              <a:rPr lang="es-ES" dirty="0" smtClean="0"/>
              <a:t> + </a:t>
            </a:r>
            <a:r>
              <a:rPr lang="es-ES" dirty="0" err="1" smtClean="0"/>
              <a:t>partitioning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Blob </a:t>
            </a:r>
            <a:r>
              <a:rPr lang="es-ES" dirty="0" err="1" smtClean="0"/>
              <a:t>storage</a:t>
            </a:r>
            <a:endParaRPr lang="es-ES" dirty="0" smtClean="0"/>
          </a:p>
          <a:p>
            <a:pPr lvl="1"/>
            <a:endParaRPr lang="es-ES" dirty="0"/>
          </a:p>
          <a:p>
            <a:r>
              <a:rPr lang="es-ES" dirty="0" smtClean="0"/>
              <a:t>Y algún punto adicional …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Convertir a SQL </a:t>
            </a:r>
            <a:r>
              <a:rPr lang="es-ES" dirty="0" err="1" smtClean="0"/>
              <a:t>Azure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De </a:t>
            </a:r>
            <a:r>
              <a:rPr lang="es-ES" dirty="0" err="1" smtClean="0"/>
              <a:t>multi-thread</a:t>
            </a:r>
            <a:r>
              <a:rPr lang="es-ES" dirty="0" smtClean="0"/>
              <a:t> a </a:t>
            </a:r>
            <a:r>
              <a:rPr lang="es-ES" dirty="0" err="1" smtClean="0"/>
              <a:t>multi</a:t>
            </a:r>
            <a:r>
              <a:rPr lang="es-ES" dirty="0" smtClean="0"/>
              <a:t>-role - </a:t>
            </a:r>
            <a:r>
              <a:rPr lang="es-ES" dirty="0" err="1" smtClean="0"/>
              <a:t>Locking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Transición a </a:t>
            </a:r>
            <a:r>
              <a:rPr lang="es-ES" dirty="0" err="1" smtClean="0"/>
              <a:t>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4175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1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57459"/>
          </a:xfrm>
        </p:spPr>
        <p:txBody>
          <a:bodyPr/>
          <a:lstStyle/>
          <a:p>
            <a:pPr lvl="0"/>
            <a:r>
              <a:rPr lang="es-ES" dirty="0" smtClean="0"/>
              <a:t>Añadir un nuevo “</a:t>
            </a:r>
            <a:r>
              <a:rPr lang="es-ES" dirty="0" err="1" smtClean="0"/>
              <a:t>provider</a:t>
            </a:r>
            <a:r>
              <a:rPr lang="es-ES" dirty="0" smtClean="0"/>
              <a:t>”</a:t>
            </a:r>
          </a:p>
          <a:p>
            <a:pPr lvl="1"/>
            <a:r>
              <a:rPr lang="es-ES" dirty="0" smtClean="0"/>
              <a:t>Muy sencillo (tenemos ya otros 7) -&gt; una nueva capa de acceso</a:t>
            </a:r>
          </a:p>
          <a:p>
            <a:pPr lvl="1"/>
            <a:r>
              <a:rPr lang="es-ES" dirty="0" smtClean="0"/>
              <a:t>Todo nuestro acceso a datos se basa en </a:t>
            </a:r>
            <a:r>
              <a:rPr lang="es-ES" dirty="0" err="1" smtClean="0"/>
              <a:t>IDataQuery</a:t>
            </a:r>
            <a:r>
              <a:rPr lang="es-ES" dirty="0" smtClean="0"/>
              <a:t> y en </a:t>
            </a:r>
            <a:r>
              <a:rPr lang="es-ES" dirty="0" err="1" smtClean="0"/>
              <a:t>DbCommand</a:t>
            </a:r>
            <a:r>
              <a:rPr lang="es-ES" dirty="0" smtClean="0"/>
              <a:t>, muy básico</a:t>
            </a:r>
          </a:p>
          <a:p>
            <a:pPr lvl="1"/>
            <a:r>
              <a:rPr lang="es-ES" dirty="0" smtClean="0"/>
              <a:t>Utilizar SQL </a:t>
            </a:r>
            <a:r>
              <a:rPr lang="es-ES" dirty="0" err="1" smtClean="0"/>
              <a:t>Azure</a:t>
            </a:r>
            <a:r>
              <a:rPr lang="es-ES" dirty="0" smtClean="0"/>
              <a:t> es muy sencillo: cambia la creación de la conexión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68492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551194"/>
          </a:xfrm>
        </p:spPr>
        <p:txBody>
          <a:bodyPr/>
          <a:lstStyle/>
          <a:p>
            <a:pPr lvl="0"/>
            <a:r>
              <a:rPr lang="es-ES" dirty="0" smtClean="0"/>
              <a:t>Estructura de la base de datos</a:t>
            </a:r>
          </a:p>
          <a:p>
            <a:pPr lvl="1"/>
            <a:r>
              <a:rPr lang="es-ES" dirty="0" smtClean="0"/>
              <a:t>Típicamente en </a:t>
            </a:r>
            <a:r>
              <a:rPr lang="es-ES" dirty="0" err="1" smtClean="0"/>
              <a:t>Plastic</a:t>
            </a:r>
            <a:r>
              <a:rPr lang="es-ES" dirty="0" smtClean="0"/>
              <a:t> usamos una base de datos por repositorio</a:t>
            </a:r>
          </a:p>
          <a:p>
            <a:pPr lvl="1"/>
            <a:r>
              <a:rPr lang="es-ES" dirty="0" smtClean="0"/>
              <a:t>La estructura de la base de datos es sencilla (unas 25 tablas)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44" y="3344862"/>
            <a:ext cx="507753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127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6628637" cy="4985980"/>
          </a:xfrm>
        </p:spPr>
        <p:txBody>
          <a:bodyPr/>
          <a:lstStyle/>
          <a:p>
            <a:pPr lvl="0"/>
            <a:r>
              <a:rPr lang="es-ES" dirty="0" smtClean="0"/>
              <a:t>Estructura de la base de datos</a:t>
            </a:r>
          </a:p>
          <a:p>
            <a:pPr lvl="1"/>
            <a:r>
              <a:rPr lang="es-ES" dirty="0" smtClean="0"/>
              <a:t>Típicamente en </a:t>
            </a:r>
            <a:r>
              <a:rPr lang="es-ES" dirty="0" err="1" smtClean="0"/>
              <a:t>Plastic</a:t>
            </a:r>
            <a:r>
              <a:rPr lang="es-ES" dirty="0" smtClean="0"/>
              <a:t> usamos una base de datos por repositorio</a:t>
            </a:r>
          </a:p>
          <a:p>
            <a:pPr lvl="1"/>
            <a:r>
              <a:rPr lang="es-ES" dirty="0" smtClean="0"/>
              <a:t>La estructura de la base de datos es sencilla (unas 25 tablas)</a:t>
            </a:r>
          </a:p>
          <a:p>
            <a:pPr lvl="1"/>
            <a:r>
              <a:rPr lang="es-ES" dirty="0" smtClean="0"/>
              <a:t>Con nuevos repositorios, más bases de datos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Está bien para un servidor “</a:t>
            </a:r>
            <a:r>
              <a:rPr lang="es-ES" dirty="0" err="1" smtClean="0"/>
              <a:t>on-premise</a:t>
            </a:r>
            <a:r>
              <a:rPr lang="es-ES" dirty="0" smtClean="0"/>
              <a:t>” pero no sirve para </a:t>
            </a:r>
            <a:r>
              <a:rPr lang="es-ES" dirty="0" err="1" smtClean="0"/>
              <a:t>cloud</a:t>
            </a:r>
            <a:r>
              <a:rPr lang="es-ES" dirty="0" smtClean="0"/>
              <a:t> -&gt; </a:t>
            </a:r>
            <a:r>
              <a:rPr lang="es-ES" b="1" dirty="0" smtClean="0"/>
              <a:t>te quedas sin bases de datos </a:t>
            </a:r>
            <a:r>
              <a:rPr lang="es-ES" b="1" dirty="0" err="1" smtClean="0"/>
              <a:t>Azure</a:t>
            </a:r>
            <a:endParaRPr lang="es-E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57" y="1363662"/>
            <a:ext cx="507753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091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98072"/>
          </a:xfrm>
        </p:spPr>
        <p:txBody>
          <a:bodyPr/>
          <a:lstStyle/>
          <a:p>
            <a:pPr lvl="0"/>
            <a:r>
              <a:rPr lang="es-ES" dirty="0" smtClean="0"/>
              <a:t>Diseño </a:t>
            </a:r>
            <a:r>
              <a:rPr lang="es-ES" dirty="0" err="1" smtClean="0"/>
              <a:t>multi-tenant</a:t>
            </a:r>
            <a:r>
              <a:rPr lang="es-ES" dirty="0" smtClean="0"/>
              <a:t> y “particionado”</a:t>
            </a:r>
          </a:p>
          <a:p>
            <a:pPr lvl="1"/>
            <a:r>
              <a:rPr lang="es-ES" dirty="0" smtClean="0"/>
              <a:t>Hay múltiples aspectos a tener en cuenta</a:t>
            </a:r>
          </a:p>
          <a:p>
            <a:pPr lvl="2"/>
            <a:r>
              <a:rPr lang="es-ES" dirty="0" smtClean="0"/>
              <a:t>Seguridad de los datos, ¿qué pasa si hay un bug? ¿Un cliente leería o escribiría datos de otro?</a:t>
            </a:r>
          </a:p>
          <a:p>
            <a:pPr lvl="2"/>
            <a:r>
              <a:rPr lang="es-ES" dirty="0" smtClean="0"/>
              <a:t>Facilidad a la hora de localizar errores</a:t>
            </a:r>
          </a:p>
          <a:p>
            <a:pPr lvl="1"/>
            <a:r>
              <a:rPr lang="es-ES" dirty="0" smtClean="0"/>
              <a:t>Y opciones</a:t>
            </a:r>
          </a:p>
          <a:p>
            <a:pPr lvl="2"/>
            <a:r>
              <a:rPr lang="es-ES" dirty="0" smtClean="0"/>
              <a:t>Base de datos separadas (una por organización)-&gt; no escala en este entorno -&gt; buena separación de datos</a:t>
            </a:r>
          </a:p>
          <a:p>
            <a:pPr lvl="2"/>
            <a:r>
              <a:rPr lang="es-ES" dirty="0" smtClean="0"/>
              <a:t>Separación de “esquemas” -&gt; funciona en SQL </a:t>
            </a:r>
            <a:r>
              <a:rPr lang="es-ES" dirty="0" err="1" smtClean="0"/>
              <a:t>Azure</a:t>
            </a:r>
            <a:endParaRPr lang="es-ES" dirty="0" smtClean="0"/>
          </a:p>
          <a:p>
            <a:pPr lvl="2"/>
            <a:r>
              <a:rPr lang="es-ES" dirty="0" smtClean="0"/>
              <a:t>Particionado horizontal y/o </a:t>
            </a:r>
            <a:r>
              <a:rPr lang="es-ES" dirty="0" err="1" smtClean="0"/>
              <a:t>sharding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47569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4" y="3711074"/>
            <a:ext cx="8883003" cy="15387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966966"/>
          </a:xfrm>
        </p:spPr>
        <p:txBody>
          <a:bodyPr/>
          <a:lstStyle/>
          <a:p>
            <a:pPr lvl="0"/>
            <a:r>
              <a:rPr lang="es-ES" dirty="0" smtClean="0"/>
              <a:t>Particionado horizontal</a:t>
            </a:r>
          </a:p>
          <a:p>
            <a:pPr lvl="1"/>
            <a:r>
              <a:rPr lang="es-ES" dirty="0" smtClean="0"/>
              <a:t>Añadimos un campo “</a:t>
            </a:r>
            <a:r>
              <a:rPr lang="es-ES" dirty="0" err="1" smtClean="0"/>
              <a:t>organization</a:t>
            </a:r>
            <a:r>
              <a:rPr lang="es-ES" dirty="0" smtClean="0"/>
              <a:t> id” a cada tabla</a:t>
            </a:r>
          </a:p>
          <a:p>
            <a:pPr lvl="1"/>
            <a:r>
              <a:rPr lang="es-ES" dirty="0" smtClean="0"/>
              <a:t>De modo que en una base de datos física podamos tener todas las organizaciones</a:t>
            </a:r>
          </a:p>
          <a:p>
            <a:pPr lvl="1"/>
            <a:r>
              <a:rPr lang="es-ES" dirty="0" smtClean="0"/>
              <a:t>Se puede hacer </a:t>
            </a:r>
            <a:r>
              <a:rPr lang="es-ES" b="1" dirty="0" smtClean="0"/>
              <a:t>particionado horizontal y </a:t>
            </a:r>
            <a:r>
              <a:rPr lang="es-ES" b="1" dirty="0" err="1" smtClean="0"/>
              <a:t>sharding</a:t>
            </a:r>
            <a:r>
              <a:rPr lang="es-ES" dirty="0" smtClean="0"/>
              <a:t>: según el </a:t>
            </a:r>
            <a:r>
              <a:rPr lang="es-ES" dirty="0" err="1" smtClean="0"/>
              <a:t>org_id</a:t>
            </a:r>
            <a:r>
              <a:rPr lang="es-ES" dirty="0" smtClean="0"/>
              <a:t> irá a una u otra base de datos física incluso en diferentes servidores</a:t>
            </a:r>
          </a:p>
          <a:p>
            <a:pPr lvl="0"/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5372316" y="3992562"/>
            <a:ext cx="1066800" cy="990600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37134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24" y="4411662"/>
            <a:ext cx="8883003" cy="1538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r>
              <a:rPr lang="es-ES" dirty="0" smtClean="0"/>
              <a:t> - Particionado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972" y="1363662"/>
            <a:ext cx="6092872" cy="1637243"/>
          </a:xfrm>
        </p:spPr>
        <p:txBody>
          <a:bodyPr/>
          <a:lstStyle/>
          <a:p>
            <a:pPr lvl="0"/>
            <a:r>
              <a:rPr lang="es-ES" dirty="0" smtClean="0"/>
              <a:t>Pros</a:t>
            </a:r>
          </a:p>
          <a:p>
            <a:pPr lvl="1"/>
            <a:r>
              <a:rPr lang="es-ES" dirty="0" smtClean="0"/>
              <a:t>Se reduce el tamaño de los índices -&gt; rendimiento</a:t>
            </a:r>
          </a:p>
          <a:p>
            <a:pPr lvl="1"/>
            <a:r>
              <a:rPr lang="es-ES" dirty="0" smtClean="0"/>
              <a:t>Resistente a fallos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191241"/>
          </a:xfrm>
        </p:spPr>
        <p:txBody>
          <a:bodyPr/>
          <a:lstStyle/>
          <a:p>
            <a:pPr lvl="0"/>
            <a:r>
              <a:rPr lang="es-ES" dirty="0" smtClean="0"/>
              <a:t>Contras</a:t>
            </a:r>
          </a:p>
          <a:p>
            <a:pPr lvl="1"/>
            <a:r>
              <a:rPr lang="es-ES" dirty="0" smtClean="0"/>
              <a:t>Complejo (hay que ejecutar la misma </a:t>
            </a:r>
            <a:r>
              <a:rPr lang="es-ES" dirty="0" err="1" smtClean="0"/>
              <a:t>query</a:t>
            </a:r>
            <a:r>
              <a:rPr lang="es-ES" dirty="0" smtClean="0"/>
              <a:t> en varias tablas para asegurar resultado global)</a:t>
            </a:r>
          </a:p>
          <a:p>
            <a:pPr lvl="1"/>
            <a:r>
              <a:rPr lang="es-ES" dirty="0" smtClean="0"/>
              <a:t>Separación lógica “débil” entre organizaciones al adaptar código existente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5372316" y="4678362"/>
            <a:ext cx="1066800" cy="990600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038029"/>
          </a:xfrm>
        </p:spPr>
        <p:txBody>
          <a:bodyPr/>
          <a:lstStyle/>
          <a:p>
            <a:pPr lvl="0"/>
            <a:r>
              <a:rPr lang="es-ES" dirty="0" smtClean="0"/>
              <a:t>Nuestra solución: </a:t>
            </a:r>
            <a:r>
              <a:rPr lang="es-ES" dirty="0" err="1" smtClean="0"/>
              <a:t>schemas</a:t>
            </a:r>
            <a:r>
              <a:rPr lang="es-ES" dirty="0" smtClean="0"/>
              <a:t> + distribución</a:t>
            </a:r>
          </a:p>
          <a:p>
            <a:pPr lvl="1"/>
            <a:r>
              <a:rPr lang="es-ES" dirty="0" smtClean="0"/>
              <a:t>Un SQL Server “</a:t>
            </a:r>
            <a:r>
              <a:rPr lang="es-ES" dirty="0" err="1" smtClean="0"/>
              <a:t>schema</a:t>
            </a:r>
            <a:r>
              <a:rPr lang="es-ES" dirty="0" smtClean="0"/>
              <a:t>” para cada “repositorio” -&gt; lo usamos también para los “</a:t>
            </a:r>
            <a:r>
              <a:rPr lang="es-ES" dirty="0" err="1" smtClean="0"/>
              <a:t>submodules</a:t>
            </a:r>
            <a:r>
              <a:rPr lang="es-ES" dirty="0" smtClean="0"/>
              <a:t>” en SQL Server</a:t>
            </a:r>
          </a:p>
          <a:p>
            <a:pPr lvl="1"/>
            <a:r>
              <a:rPr lang="es-ES" dirty="0" smtClean="0"/>
              <a:t>Un usuario/</a:t>
            </a:r>
            <a:r>
              <a:rPr lang="es-ES" dirty="0" err="1" smtClean="0"/>
              <a:t>password</a:t>
            </a:r>
            <a:r>
              <a:rPr lang="es-ES" dirty="0" smtClean="0"/>
              <a:t> por </a:t>
            </a:r>
            <a:r>
              <a:rPr lang="es-ES" dirty="0" err="1" smtClean="0"/>
              <a:t>schema</a:t>
            </a:r>
            <a:r>
              <a:rPr lang="es-ES" dirty="0" smtClean="0"/>
              <a:t> -&gt; un error de código no permite acceder a datos indebidos</a:t>
            </a:r>
          </a:p>
          <a:p>
            <a:pPr lvl="1"/>
            <a:r>
              <a:rPr lang="es-ES" dirty="0" smtClean="0"/>
              <a:t>Se distribuyen los esquemas entre las bases de datos SQL </a:t>
            </a:r>
            <a:r>
              <a:rPr lang="es-ES" dirty="0" err="1" smtClean="0"/>
              <a:t>Azure</a:t>
            </a:r>
            <a:r>
              <a:rPr lang="es-ES" dirty="0" smtClean="0"/>
              <a:t> disponibles (se busca equilibrar las bases de datos)</a:t>
            </a:r>
          </a:p>
          <a:p>
            <a:pPr lvl="1"/>
            <a:endParaRPr lang="es-ES" dirty="0" smtClean="0"/>
          </a:p>
          <a:p>
            <a:pPr lvl="0"/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4" y="4335462"/>
            <a:ext cx="983117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69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144929"/>
          </a:xfrm>
        </p:spPr>
        <p:txBody>
          <a:bodyPr/>
          <a:lstStyle/>
          <a:p>
            <a:pPr lvl="0"/>
            <a:r>
              <a:rPr lang="es-ES" dirty="0" smtClean="0"/>
              <a:t>Nuestra solución: </a:t>
            </a:r>
            <a:r>
              <a:rPr lang="es-ES" dirty="0" err="1" smtClean="0"/>
              <a:t>schemas</a:t>
            </a:r>
            <a:r>
              <a:rPr lang="es-ES" dirty="0" smtClean="0"/>
              <a:t> + distribución</a:t>
            </a:r>
          </a:p>
          <a:p>
            <a:pPr lvl="1"/>
            <a:r>
              <a:rPr lang="es-ES" dirty="0" smtClean="0"/>
              <a:t>En realidad se busca equilibrar las bases de datos y sería algo más como esto: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44" y="2887662"/>
            <a:ext cx="8125959" cy="1714739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274607" y="4868862"/>
            <a:ext cx="11885683" cy="158812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/>
              <a:t>Hay un catálogo con información de dónde está cada esquema que se usa al abrir cada conexión</a:t>
            </a:r>
          </a:p>
          <a:p>
            <a:pPr lvl="1"/>
            <a:r>
              <a:rPr lang="es-ES" dirty="0" smtClean="0"/>
              <a:t>Hay un usuario de base de datos por esquema – de modo que el impacto en las </a:t>
            </a:r>
            <a:r>
              <a:rPr lang="es-ES" dirty="0" err="1" smtClean="0"/>
              <a:t>queries</a:t>
            </a:r>
            <a:r>
              <a:rPr lang="es-ES" dirty="0" smtClean="0"/>
              <a:t> es mínimo (esquema por defecto para cada usuario)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41177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287054"/>
          </a:xfrm>
        </p:spPr>
        <p:txBody>
          <a:bodyPr/>
          <a:lstStyle/>
          <a:p>
            <a:pPr lvl="0"/>
            <a:r>
              <a:rPr lang="es-ES" dirty="0" smtClean="0"/>
              <a:t>Consideraciones adicionales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 ha aprovechado para optimizar </a:t>
            </a:r>
            <a:r>
              <a:rPr lang="es-ES" dirty="0" err="1" smtClean="0"/>
              <a:t>queries</a:t>
            </a:r>
            <a:r>
              <a:rPr lang="es-ES" dirty="0" smtClean="0"/>
              <a:t> y reducir round-</a:t>
            </a:r>
            <a:r>
              <a:rPr lang="es-ES" dirty="0" err="1" smtClean="0"/>
              <a:t>trips</a:t>
            </a:r>
            <a:r>
              <a:rPr lang="es-ES" dirty="0" smtClean="0"/>
              <a:t> (mejora en todas las </a:t>
            </a:r>
            <a:r>
              <a:rPr lang="es-ES" dirty="0" err="1" smtClean="0"/>
              <a:t>BDs</a:t>
            </a:r>
            <a:r>
              <a:rPr lang="es-ES" dirty="0" smtClean="0"/>
              <a:t>, pero si hay latencia se nota mucho)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Reducir tamaño de índices y eliminar los que no son necesarios con la funcionalidad que proporciona </a:t>
            </a:r>
            <a:r>
              <a:rPr lang="es-ES" dirty="0" err="1" smtClean="0"/>
              <a:t>Azure</a:t>
            </a:r>
            <a:r>
              <a:rPr lang="es-ES" dirty="0" smtClean="0"/>
              <a:t> –&gt; </a:t>
            </a:r>
            <a:r>
              <a:rPr lang="es-ES" b="1" dirty="0" smtClean="0"/>
              <a:t>reducir DB LOG</a:t>
            </a:r>
            <a:r>
              <a:rPr lang="es-ES" dirty="0" smtClean="0"/>
              <a:t>, uno de los cuellos de botella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Hemos tenido problemas con las bases de datos temporales ¡cuyo soporte ha sido retirado en alguna ocasión!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94583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551194"/>
          </a:xfrm>
        </p:spPr>
        <p:txBody>
          <a:bodyPr/>
          <a:lstStyle/>
          <a:p>
            <a:pPr lvl="0"/>
            <a:r>
              <a:rPr lang="es-ES" dirty="0" smtClean="0"/>
              <a:t>Almacenamiento de datos</a:t>
            </a:r>
          </a:p>
          <a:p>
            <a:pPr lvl="1"/>
            <a:r>
              <a:rPr lang="es-ES" dirty="0" smtClean="0"/>
              <a:t>En </a:t>
            </a:r>
            <a:r>
              <a:rPr lang="es-ES" dirty="0" err="1" smtClean="0"/>
              <a:t>Plastic</a:t>
            </a:r>
            <a:r>
              <a:rPr lang="es-ES" dirty="0" smtClean="0"/>
              <a:t> guardamos los datos (blobs) en una tabla, en fragmentos de hasta 4MB</a:t>
            </a:r>
          </a:p>
          <a:p>
            <a:pPr lvl="1"/>
            <a:r>
              <a:rPr lang="es-ES" dirty="0" smtClean="0"/>
              <a:t>En </a:t>
            </a:r>
            <a:r>
              <a:rPr lang="es-ES" dirty="0" err="1" smtClean="0"/>
              <a:t>Azure</a:t>
            </a:r>
            <a:r>
              <a:rPr lang="es-ES" dirty="0" smtClean="0"/>
              <a:t> siempre consideramos hacer uso del Blob Storage para esto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SQL </a:t>
            </a:r>
            <a:r>
              <a:rPr lang="es-ES" dirty="0" err="1" smtClean="0"/>
              <a:t>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403952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br>
              <a:rPr lang="es-ES" dirty="0" smtClean="0"/>
            </a:br>
            <a:r>
              <a:rPr lang="es-ES" sz="4400" dirty="0" smtClean="0"/>
              <a:t>De </a:t>
            </a:r>
            <a:r>
              <a:rPr lang="es-ES" sz="4400" dirty="0" err="1" smtClean="0"/>
              <a:t>multi-thread</a:t>
            </a:r>
            <a:r>
              <a:rPr lang="es-ES" sz="4400" dirty="0" smtClean="0"/>
              <a:t> a </a:t>
            </a:r>
            <a:r>
              <a:rPr lang="es-ES" sz="4400" dirty="0" err="1" smtClean="0"/>
              <a:t>multi</a:t>
            </a:r>
            <a:r>
              <a:rPr lang="es-ES" sz="4400" dirty="0" smtClean="0"/>
              <a:t>-role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5867394" cy="2954655"/>
          </a:xfrm>
        </p:spPr>
        <p:txBody>
          <a:bodyPr/>
          <a:lstStyle/>
          <a:p>
            <a:pPr lvl="0"/>
            <a:r>
              <a:rPr lang="en-US" sz="2400" dirty="0"/>
              <a:t>¿</a:t>
            </a:r>
            <a:r>
              <a:rPr lang="en-US" sz="2400" dirty="0" err="1"/>
              <a:t>Quiénes</a:t>
            </a:r>
            <a:r>
              <a:rPr lang="en-US" sz="2400" dirty="0"/>
              <a:t> </a:t>
            </a:r>
            <a:r>
              <a:rPr lang="en-US" sz="2400" dirty="0" err="1"/>
              <a:t>somos</a:t>
            </a:r>
            <a:r>
              <a:rPr lang="en-US" sz="2400" dirty="0"/>
              <a:t>?</a:t>
            </a:r>
          </a:p>
          <a:p>
            <a:pPr lvl="0"/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Plastic SCM?</a:t>
            </a:r>
          </a:p>
          <a:p>
            <a:pPr lvl="0"/>
            <a:r>
              <a:rPr lang="en-US" sz="2400" dirty="0" err="1"/>
              <a:t>Objetivos</a:t>
            </a:r>
            <a:r>
              <a:rPr lang="en-US" sz="2400" dirty="0"/>
              <a:t> de Plastic Cloud</a:t>
            </a:r>
          </a:p>
          <a:p>
            <a:pPr lvl="0"/>
            <a:r>
              <a:rPr lang="en-US" sz="2400" dirty="0" err="1"/>
              <a:t>Transición</a:t>
            </a:r>
            <a:r>
              <a:rPr lang="en-US" sz="2400" dirty="0"/>
              <a:t> a Azure</a:t>
            </a:r>
          </a:p>
          <a:p>
            <a:pPr lvl="0"/>
            <a:r>
              <a:rPr lang="en-US" sz="2400" dirty="0"/>
              <a:t>SQL Azure</a:t>
            </a:r>
          </a:p>
          <a:p>
            <a:pPr lvl="0"/>
            <a:r>
              <a:rPr lang="en-US" sz="2400" dirty="0" err="1"/>
              <a:t>Cachés</a:t>
            </a:r>
            <a:r>
              <a:rPr lang="en-US" sz="2400" dirty="0"/>
              <a:t> </a:t>
            </a:r>
            <a:r>
              <a:rPr lang="en-US" sz="2400" dirty="0" err="1"/>
              <a:t>compartidas</a:t>
            </a:r>
            <a:endParaRPr lang="en-US" sz="2400" dirty="0"/>
          </a:p>
          <a:p>
            <a:pPr lvl="0"/>
            <a:r>
              <a:rPr lang="en-US" sz="2400" dirty="0" err="1" smtClean="0"/>
              <a:t>Sincronización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446044" y="1415986"/>
            <a:ext cx="5867394" cy="254839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91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0080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674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57269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Blob Storage</a:t>
            </a:r>
          </a:p>
          <a:p>
            <a:r>
              <a:rPr lang="en-US" sz="2400" dirty="0" smtClean="0"/>
              <a:t> Load testing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Gestión</a:t>
            </a:r>
            <a:r>
              <a:rPr lang="en-US" sz="2400" dirty="0" smtClean="0"/>
              <a:t> de versioned trees</a:t>
            </a:r>
          </a:p>
          <a:p>
            <a:r>
              <a:rPr lang="en-US" sz="2400" dirty="0" err="1" smtClean="0"/>
              <a:t>Escalabilidad</a:t>
            </a:r>
            <a:endParaRPr lang="en-US" sz="2400" dirty="0" smtClean="0"/>
          </a:p>
          <a:p>
            <a:r>
              <a:rPr lang="en-US" sz="2400" dirty="0" err="1" smtClean="0"/>
              <a:t>Conclusiones</a:t>
            </a:r>
            <a:endParaRPr lang="en-US" sz="2400" dirty="0" smtClean="0"/>
          </a:p>
          <a:p>
            <a:r>
              <a:rPr lang="en-US" sz="2400" dirty="0" smtClean="0"/>
              <a:t>Q&amp;A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883593"/>
          </a:xfrm>
        </p:spPr>
        <p:txBody>
          <a:bodyPr/>
          <a:lstStyle/>
          <a:p>
            <a:pPr lvl="0"/>
            <a:r>
              <a:rPr lang="es-ES" dirty="0" smtClean="0"/>
              <a:t>Plastic hacía uso extensivo de cachés</a:t>
            </a:r>
          </a:p>
          <a:p>
            <a:pPr lvl="1"/>
            <a:r>
              <a:rPr lang="es-ES" dirty="0" smtClean="0"/>
              <a:t>Para reducir el número de </a:t>
            </a:r>
            <a:r>
              <a:rPr lang="es-ES" dirty="0" err="1" smtClean="0"/>
              <a:t>queries</a:t>
            </a:r>
            <a:r>
              <a:rPr lang="es-ES" dirty="0" smtClean="0"/>
              <a:t> (especialmente cuando no usábamos ‘</a:t>
            </a:r>
            <a:r>
              <a:rPr lang="es-ES" dirty="0" err="1" smtClean="0"/>
              <a:t>document-oriented</a:t>
            </a:r>
            <a:r>
              <a:rPr lang="es-ES" dirty="0" smtClean="0"/>
              <a:t> interfaces’)</a:t>
            </a:r>
          </a:p>
          <a:p>
            <a:pPr lvl="1"/>
            <a:r>
              <a:rPr lang="es-ES" dirty="0" smtClean="0"/>
              <a:t>Y en ciertos puntos de la estructura del servidor (“casualmente” los más grandes)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4" y="3344862"/>
            <a:ext cx="876422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49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0595" y="1774858"/>
            <a:ext cx="9594449" cy="4124206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200" dirty="0" err="1" smtClean="0"/>
              <a:t>Chatty</a:t>
            </a:r>
            <a:r>
              <a:rPr lang="es-ES" sz="3200" dirty="0" smtClean="0"/>
              <a:t> </a:t>
            </a:r>
            <a:r>
              <a:rPr lang="es-ES" sz="3200" dirty="0" err="1" smtClean="0"/>
              <a:t>object</a:t>
            </a:r>
            <a:r>
              <a:rPr lang="es-ES" sz="3200" dirty="0" smtClean="0"/>
              <a:t> </a:t>
            </a:r>
            <a:r>
              <a:rPr lang="es-ES" sz="3200" dirty="0" err="1" smtClean="0"/>
              <a:t>oriented</a:t>
            </a:r>
            <a:r>
              <a:rPr lang="es-ES" sz="3200" dirty="0" smtClean="0"/>
              <a:t> interfaces – un error que cometimos hace mucho tiempo (¡porque parecía que era la forma de hacerlo bien!)</a:t>
            </a:r>
          </a:p>
          <a:p>
            <a:pPr lvl="0"/>
            <a:endParaRPr lang="es-ES" sz="32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En red: </a:t>
            </a:r>
            <a:r>
              <a:rPr lang="es-ES" sz="3200" b="1" dirty="0" smtClean="0"/>
              <a:t>siempre</a:t>
            </a:r>
            <a:r>
              <a:rPr lang="es-ES" sz="3200" dirty="0" smtClean="0"/>
              <a:t> “</a:t>
            </a:r>
            <a:r>
              <a:rPr lang="es-ES" sz="3200" dirty="0" err="1" smtClean="0"/>
              <a:t>document</a:t>
            </a:r>
            <a:r>
              <a:rPr lang="es-ES" sz="3200" dirty="0" smtClean="0"/>
              <a:t> </a:t>
            </a:r>
            <a:r>
              <a:rPr lang="es-ES" sz="3200" dirty="0" err="1" smtClean="0"/>
              <a:t>oriented</a:t>
            </a:r>
            <a:r>
              <a:rPr lang="es-ES" sz="3200" dirty="0" smtClean="0"/>
              <a:t>” -&gt; minimiza </a:t>
            </a:r>
            <a:r>
              <a:rPr lang="es-ES" sz="3200" dirty="0" err="1" smtClean="0"/>
              <a:t>roundtrips</a:t>
            </a:r>
            <a:r>
              <a:rPr lang="es-ES" sz="3200" dirty="0" smtClean="0"/>
              <a:t>. No es “transparente” pero está bien</a:t>
            </a:r>
          </a:p>
          <a:p>
            <a:pPr lvl="0"/>
            <a:endParaRPr lang="es-ES" sz="3200" dirty="0"/>
          </a:p>
          <a:p>
            <a:pPr lvl="0"/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Nota al margen: </a:t>
            </a:r>
            <a:r>
              <a:rPr lang="es-ES" dirty="0" err="1" smtClean="0"/>
              <a:t>Document</a:t>
            </a:r>
            <a:r>
              <a:rPr lang="es-ES" dirty="0" smtClean="0"/>
              <a:t> </a:t>
            </a:r>
            <a:r>
              <a:rPr lang="es-ES" dirty="0" err="1" smtClean="0"/>
              <a:t>Oriented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444" y="2354262"/>
            <a:ext cx="1810003" cy="2172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45644" y="1225771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https://pragprog.com/book/kpiod/interface-oriented-design</a:t>
            </a:r>
          </a:p>
        </p:txBody>
      </p:sp>
    </p:spTree>
    <p:extLst>
      <p:ext uri="{BB962C8B-B14F-4D97-AF65-F5344CB8AC3E}">
        <p14:creationId xmlns:p14="http://schemas.microsoft.com/office/powerpoint/2010/main" val="7677872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511457"/>
          </a:xfrm>
        </p:spPr>
        <p:txBody>
          <a:bodyPr/>
          <a:lstStyle/>
          <a:p>
            <a:pPr lvl="0"/>
            <a:r>
              <a:rPr lang="es-ES" dirty="0" smtClean="0"/>
              <a:t>Transición a “</a:t>
            </a:r>
            <a:r>
              <a:rPr lang="es-ES" dirty="0" err="1" smtClean="0"/>
              <a:t>network</a:t>
            </a:r>
            <a:r>
              <a:rPr lang="es-ES" dirty="0" smtClean="0"/>
              <a:t> caches”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Las cachés ya no son “gratis” -&gt; son rápidas, pero no tanto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Eliminar todas las innecesarias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Diferenciar entre cachés “per </a:t>
            </a:r>
            <a:r>
              <a:rPr lang="es-ES" dirty="0" err="1" smtClean="0"/>
              <a:t>request</a:t>
            </a:r>
            <a:r>
              <a:rPr lang="es-ES" dirty="0" smtClean="0"/>
              <a:t>” y globales </a:t>
            </a:r>
            <a:r>
              <a:rPr lang="es-ES" sz="2000" dirty="0" smtClean="0"/>
              <a:t>-&gt; las globales son las peligrosas… aunque ahora el uso de memoria es más crítico que en un servidor dedicado. ¡Ojo con las transitorias!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69" y="4183062"/>
            <a:ext cx="6677957" cy="166710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>
            <a:off x="4312444" y="4716462"/>
            <a:ext cx="685800" cy="990600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789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551194"/>
          </a:xfrm>
        </p:spPr>
        <p:txBody>
          <a:bodyPr/>
          <a:lstStyle/>
          <a:p>
            <a:pPr lvl="0"/>
            <a:r>
              <a:rPr lang="es-ES" dirty="0" smtClean="0"/>
              <a:t>Opciones que consideramos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co-located</a:t>
            </a:r>
            <a:r>
              <a:rPr lang="es-ES" dirty="0" smtClean="0"/>
              <a:t> / </a:t>
            </a:r>
            <a:r>
              <a:rPr lang="es-ES" dirty="0" err="1" smtClean="0"/>
              <a:t>dedicated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Memcached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069817"/>
              </p:ext>
            </p:extLst>
          </p:nvPr>
        </p:nvGraphicFramePr>
        <p:xfrm>
          <a:off x="426244" y="4030662"/>
          <a:ext cx="4787900" cy="167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7162331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877617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908461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278524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431638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 in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101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Worst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6872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Database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111278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158173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2552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Azure co-located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15556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16266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011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Azure dedicated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573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Memcached</a:t>
                      </a:r>
                      <a:r>
                        <a:rPr lang="en-US" sz="1100" b="1" u="none" strike="noStrike" dirty="0">
                          <a:effectLst/>
                        </a:rPr>
                        <a:t> client - Azure co-located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9710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10157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9218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9761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Memcached</a:t>
                      </a:r>
                      <a:r>
                        <a:rPr lang="en-US" sz="1100" u="none" strike="noStrike" dirty="0">
                          <a:effectLst/>
                        </a:rPr>
                        <a:t> client - Azure dedicated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43189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909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Memcached client/server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37562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1177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15461"/>
              </p:ext>
            </p:extLst>
          </p:nvPr>
        </p:nvGraphicFramePr>
        <p:xfrm>
          <a:off x="6522244" y="4028717"/>
          <a:ext cx="4813300" cy="1678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474526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7183377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71873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338962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52992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 in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796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Worst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5405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706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Azure co-located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18130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9525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Azure dedicated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22266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45203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Memcached</a:t>
                      </a:r>
                      <a:r>
                        <a:rPr lang="en-US" sz="1100" b="1" u="none" strike="noStrike" dirty="0">
                          <a:effectLst/>
                        </a:rPr>
                        <a:t> client - Azure co-located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13090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13688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12672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5147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Memcached client - Azure dedicated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48750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45109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0063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Memcached client/server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40516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34062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590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98677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6781037" cy="3767185"/>
          </a:xfrm>
        </p:spPr>
        <p:txBody>
          <a:bodyPr/>
          <a:lstStyle/>
          <a:p>
            <a:pPr lvl="0"/>
            <a:r>
              <a:rPr lang="es-ES" dirty="0" smtClean="0"/>
              <a:t>Solución elegida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co-located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Compartiendo memoria de los web roles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Pero… pronto migraremos a </a:t>
            </a:r>
            <a:r>
              <a:rPr lang="es-ES" dirty="0" err="1" smtClean="0"/>
              <a:t>Redis</a:t>
            </a:r>
            <a:r>
              <a:rPr lang="es-ES" dirty="0" smtClean="0"/>
              <a:t>… (ya que la otra será descontinuada aunque </a:t>
            </a:r>
            <a:r>
              <a:rPr lang="es-ES" dirty="0" err="1" smtClean="0"/>
              <a:t>Redis</a:t>
            </a:r>
            <a:r>
              <a:rPr lang="es-ES" dirty="0" smtClean="0"/>
              <a:t>, en nuestras pruebas, es ligeramente más lenta)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Redis</a:t>
            </a:r>
            <a:r>
              <a:rPr lang="es-ES" dirty="0" smtClean="0"/>
              <a:t>: importante el plan a elegir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44" y="2201862"/>
            <a:ext cx="3138635" cy="35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331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Sincronización</a:t>
            </a:r>
            <a:br>
              <a:rPr lang="es-ES" dirty="0" smtClean="0"/>
            </a:br>
            <a:r>
              <a:rPr lang="es-ES" sz="4400" dirty="0" smtClean="0"/>
              <a:t>De </a:t>
            </a:r>
            <a:r>
              <a:rPr lang="es-ES" sz="4400" dirty="0" err="1" smtClean="0"/>
              <a:t>multi-thread</a:t>
            </a:r>
            <a:r>
              <a:rPr lang="es-ES" sz="4400" dirty="0" smtClean="0"/>
              <a:t> a </a:t>
            </a:r>
            <a:r>
              <a:rPr lang="es-ES" sz="4400" dirty="0" err="1" smtClean="0"/>
              <a:t>multi</a:t>
            </a:r>
            <a:r>
              <a:rPr lang="es-ES" sz="4400" dirty="0" smtClean="0"/>
              <a:t>-role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028521"/>
          </a:xfrm>
        </p:spPr>
        <p:txBody>
          <a:bodyPr/>
          <a:lstStyle/>
          <a:p>
            <a:pPr lvl="0"/>
            <a:r>
              <a:rPr lang="es-ES" dirty="0" smtClean="0"/>
              <a:t>Bloquear regiones críticas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¿Cómo solucionar un “</a:t>
            </a:r>
            <a:r>
              <a:rPr lang="es-ES" dirty="0" err="1" smtClean="0"/>
              <a:t>lock</a:t>
            </a:r>
            <a:r>
              <a:rPr lang="es-ES" dirty="0" smtClean="0"/>
              <a:t>” en entorno </a:t>
            </a:r>
            <a:r>
              <a:rPr lang="es-ES" dirty="0" err="1" smtClean="0"/>
              <a:t>multi</a:t>
            </a:r>
            <a:r>
              <a:rPr lang="es-ES" dirty="0" smtClean="0"/>
              <a:t>-proceso?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Hay ciertas operaciones que deben sincronizarse (crear un </a:t>
            </a:r>
            <a:r>
              <a:rPr lang="es-ES" dirty="0" err="1" smtClean="0"/>
              <a:t>changeset</a:t>
            </a:r>
            <a:r>
              <a:rPr lang="es-ES" dirty="0" smtClean="0"/>
              <a:t> en la misma rama)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Redis</a:t>
            </a:r>
            <a:r>
              <a:rPr lang="es-ES" dirty="0" smtClean="0"/>
              <a:t> proporciona alternativas y también </a:t>
            </a:r>
            <a:r>
              <a:rPr lang="es-ES" dirty="0" err="1" smtClean="0"/>
              <a:t>MemCached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También se puede hacer bloqueando blobs -&gt; comenzamos usando blob </a:t>
            </a:r>
            <a:r>
              <a:rPr lang="es-ES" dirty="0" err="1" smtClean="0"/>
              <a:t>leases</a:t>
            </a:r>
            <a:r>
              <a:rPr lang="es-ES" dirty="0" smtClean="0"/>
              <a:t> pero luego lo cambiamos a </a:t>
            </a:r>
            <a:r>
              <a:rPr lang="es-ES" dirty="0" err="1" smtClean="0"/>
              <a:t>MemCached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518136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551194"/>
          </a:xfrm>
        </p:spPr>
        <p:txBody>
          <a:bodyPr/>
          <a:lstStyle/>
          <a:p>
            <a:pPr lvl="0"/>
            <a:r>
              <a:rPr lang="es-ES" dirty="0" smtClean="0"/>
              <a:t>Bloquear regiones críticas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Cada repositorio tiene una lista de </a:t>
            </a:r>
            <a:r>
              <a:rPr lang="es-ES" dirty="0" err="1" smtClean="0"/>
              <a:t>locks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Los </a:t>
            </a:r>
            <a:r>
              <a:rPr lang="es-ES" dirty="0" err="1" smtClean="0"/>
              <a:t>locks</a:t>
            </a:r>
            <a:r>
              <a:rPr lang="es-ES" dirty="0" smtClean="0"/>
              <a:t> se manejan con </a:t>
            </a:r>
            <a:r>
              <a:rPr lang="es-ES" dirty="0" err="1" smtClean="0"/>
              <a:t>Azure</a:t>
            </a:r>
            <a:r>
              <a:rPr lang="es-ES" dirty="0" smtClean="0"/>
              <a:t> cachés (y pronto con </a:t>
            </a:r>
            <a:r>
              <a:rPr lang="es-ES" dirty="0" err="1" smtClean="0"/>
              <a:t>Redis</a:t>
            </a:r>
            <a:r>
              <a:rPr lang="es-E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Cachés compartidas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185565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Storage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2622256"/>
          </a:xfrm>
        </p:spPr>
        <p:txBody>
          <a:bodyPr/>
          <a:lstStyle/>
          <a:p>
            <a:pPr lvl="0"/>
            <a:r>
              <a:rPr lang="es-ES" dirty="0" smtClean="0"/>
              <a:t>Almacenamiento de datos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dirty="0" err="1" smtClean="0"/>
              <a:t>Plastic</a:t>
            </a:r>
            <a:r>
              <a:rPr lang="es-ES" dirty="0" smtClean="0"/>
              <a:t> guardamos los ficheros en bloques de 4MB como blob de base de datos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Esta aproximación no funcionaba en </a:t>
            </a:r>
            <a:r>
              <a:rPr lang="es-ES" dirty="0" err="1" smtClean="0"/>
              <a:t>Azure</a:t>
            </a:r>
            <a:r>
              <a:rPr lang="es-ES" dirty="0" smtClean="0"/>
              <a:t> porque sobrecargaba la base de datos (tráfico)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La opción lógica era hacer uso de Blob Storage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Storage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634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585050"/>
            <a:ext cx="7926406" cy="2521811"/>
          </a:xfrm>
        </p:spPr>
        <p:txBody>
          <a:bodyPr/>
          <a:lstStyle/>
          <a:p>
            <a:r>
              <a:rPr lang="es-ES" dirty="0" err="1" smtClean="0"/>
              <a:t>Founder</a:t>
            </a:r>
            <a:r>
              <a:rPr lang="es-ES" dirty="0" smtClean="0"/>
              <a:t> &amp; CTO at Códice Software</a:t>
            </a:r>
          </a:p>
          <a:p>
            <a:r>
              <a:rPr lang="es-ES" dirty="0" err="1" smtClean="0"/>
              <a:t>Develops</a:t>
            </a:r>
            <a:r>
              <a:rPr lang="es-ES" dirty="0" smtClean="0"/>
              <a:t> </a:t>
            </a:r>
            <a:r>
              <a:rPr lang="es-ES" dirty="0" err="1" smtClean="0"/>
              <a:t>Plastic</a:t>
            </a:r>
            <a:r>
              <a:rPr lang="es-ES" dirty="0" smtClean="0"/>
              <a:t> SCM &amp; </a:t>
            </a:r>
            <a:r>
              <a:rPr lang="es-ES" dirty="0" err="1" smtClean="0"/>
              <a:t>SemanticMerge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Pablo Santos </a:t>
            </a:r>
            <a:r>
              <a:rPr lang="es-ES" dirty="0" err="1" smtClean="0"/>
              <a:t>Luaces</a:t>
            </a:r>
            <a:r>
              <a:rPr lang="es-ES" dirty="0" smtClean="0"/>
              <a:t> - @</a:t>
            </a:r>
            <a:r>
              <a:rPr lang="es-ES" dirty="0" err="1" smtClean="0"/>
              <a:t>psluaces</a:t>
            </a:r>
            <a:endParaRPr lang="es-E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9534" b="95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6019037" cy="3028521"/>
          </a:xfrm>
        </p:spPr>
        <p:txBody>
          <a:bodyPr/>
          <a:lstStyle/>
          <a:p>
            <a:pPr lvl="0"/>
            <a:r>
              <a:rPr lang="es-ES" dirty="0" smtClean="0"/>
              <a:t>Almacenamiento de datos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El primer paso fue almacenar los datos en blobs (block blobs)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Sin cambios del lado cliente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lvl="1"/>
            <a:r>
              <a:rPr lang="es-ES" dirty="0" smtClean="0"/>
              <a:t>Funcionaba bien… pero en load </a:t>
            </a:r>
            <a:r>
              <a:rPr lang="es-ES" dirty="0" err="1" smtClean="0"/>
              <a:t>testing</a:t>
            </a:r>
            <a:r>
              <a:rPr lang="es-ES" dirty="0" smtClean="0"/>
              <a:t> era mejorable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Storage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44" y="982662"/>
            <a:ext cx="512516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689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Load </a:t>
            </a:r>
            <a:r>
              <a:rPr lang="es-ES" dirty="0" err="1" smtClean="0"/>
              <a:t>testing</a:t>
            </a:r>
            <a:r>
              <a:rPr lang="es-ES" dirty="0" smtClean="0"/>
              <a:t>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66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44" y="22028"/>
            <a:ext cx="6535062" cy="68875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7044" y="2887662"/>
            <a:ext cx="3428236" cy="917575"/>
          </a:xfrm>
        </p:spPr>
        <p:txBody>
          <a:bodyPr/>
          <a:lstStyle/>
          <a:p>
            <a:r>
              <a:rPr lang="es-ES" dirty="0" smtClean="0"/>
              <a:t>Load </a:t>
            </a:r>
            <a:r>
              <a:rPr lang="es-ES" dirty="0" err="1" smtClean="0"/>
              <a:t>testing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79114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2622256"/>
          </a:xfrm>
        </p:spPr>
        <p:txBody>
          <a:bodyPr/>
          <a:lstStyle/>
          <a:p>
            <a:pPr lvl="0"/>
            <a:r>
              <a:rPr lang="es-ES" dirty="0" smtClean="0"/>
              <a:t>Mejora de escalabilidad en carga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Durante los </a:t>
            </a:r>
            <a:r>
              <a:rPr lang="es-ES" dirty="0" err="1" smtClean="0"/>
              <a:t>tests</a:t>
            </a:r>
            <a:r>
              <a:rPr lang="es-ES" dirty="0" smtClean="0"/>
              <a:t> de carga vimos que se podía mejorar delegando por completo la gestión de datos al Blob Storage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De ese modo asociábamos por completo nuestra escalabilidad a la de </a:t>
            </a:r>
            <a:r>
              <a:rPr lang="es-ES" dirty="0" err="1" smtClean="0"/>
              <a:t>Azure</a:t>
            </a:r>
            <a:endParaRPr lang="es-ES" dirty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Esto es posible por controlar el protocolo, algo que, por ejemplo, no es viable hacer con </a:t>
            </a:r>
            <a:r>
              <a:rPr lang="es-ES" dirty="0" err="1" smtClean="0"/>
              <a:t>Git</a:t>
            </a:r>
            <a:r>
              <a:rPr lang="es-ES" dirty="0" smtClean="0"/>
              <a:t> standard u otros sistemas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Storage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078900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44" y="72509"/>
            <a:ext cx="6535062" cy="6887536"/>
          </a:xfrm>
          <a:prstGeom prst="rect">
            <a:avLst/>
          </a:prstGeom>
        </p:spPr>
      </p:pic>
      <p:sp>
        <p:nvSpPr>
          <p:cNvPr id="4" name="Text Placeholder 1"/>
          <p:cNvSpPr txBox="1">
            <a:spLocks/>
          </p:cNvSpPr>
          <p:nvPr/>
        </p:nvSpPr>
        <p:spPr>
          <a:xfrm>
            <a:off x="274607" y="1212858"/>
            <a:ext cx="5257037" cy="5484804"/>
          </a:xfrm>
          <a:prstGeom prst="rect">
            <a:avLst/>
          </a:prstGeom>
        </p:spPr>
        <p:txBody>
          <a:bodyPr/>
          <a:lstStyle>
            <a:lvl1pPr marL="342891" marR="0" indent="-342891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85" marR="0" indent="-2412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80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674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269" marR="0" indent="-228594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dirty="0" smtClean="0"/>
              <a:t>Los clientes </a:t>
            </a:r>
            <a:r>
              <a:rPr lang="es-ES" sz="3200" dirty="0" err="1" smtClean="0"/>
              <a:t>Azure</a:t>
            </a:r>
            <a:endParaRPr lang="es-ES" sz="3200" dirty="0"/>
          </a:p>
          <a:p>
            <a:pPr lvl="1"/>
            <a:r>
              <a:rPr lang="es-ES" sz="1800" dirty="0" err="1" smtClean="0"/>
              <a:t>Push</a:t>
            </a:r>
            <a:r>
              <a:rPr lang="es-ES" sz="1800" dirty="0" smtClean="0"/>
              <a:t>/</a:t>
            </a:r>
            <a:r>
              <a:rPr lang="es-ES" sz="1800" dirty="0" err="1" smtClean="0"/>
              <a:t>pull</a:t>
            </a:r>
            <a:r>
              <a:rPr lang="es-ES" sz="1800" dirty="0" smtClean="0"/>
              <a:t> -&gt; server</a:t>
            </a:r>
          </a:p>
          <a:p>
            <a:pPr lvl="1"/>
            <a:r>
              <a:rPr lang="es-ES" sz="1800" dirty="0" err="1" smtClean="0"/>
              <a:t>Checkin</a:t>
            </a:r>
            <a:r>
              <a:rPr lang="es-ES" sz="1800" dirty="0" smtClean="0"/>
              <a:t> -&gt; </a:t>
            </a:r>
            <a:r>
              <a:rPr lang="es-ES" sz="1800" dirty="0" err="1" smtClean="0"/>
              <a:t>client</a:t>
            </a:r>
            <a:endParaRPr lang="es-ES" sz="1800" dirty="0" smtClean="0"/>
          </a:p>
          <a:p>
            <a:r>
              <a:rPr lang="es-ES" sz="3200" dirty="0" smtClean="0"/>
              <a:t>Negocian metadatos con el servidor </a:t>
            </a:r>
            <a:r>
              <a:rPr lang="es-ES" sz="3200" dirty="0" err="1" smtClean="0"/>
              <a:t>Plastic</a:t>
            </a:r>
            <a:r>
              <a:rPr lang="es-ES" sz="3200" dirty="0" smtClean="0"/>
              <a:t> Cloud</a:t>
            </a:r>
          </a:p>
          <a:p>
            <a:r>
              <a:rPr lang="es-ES" sz="3200" dirty="0" smtClean="0"/>
              <a:t>Pero todos los datos (la parte más grande considerando tiempo de transmisión) van directos contra Blob Storage</a:t>
            </a:r>
          </a:p>
        </p:txBody>
      </p:sp>
    </p:spTree>
    <p:extLst>
      <p:ext uri="{BB962C8B-B14F-4D97-AF65-F5344CB8AC3E}">
        <p14:creationId xmlns:p14="http://schemas.microsoft.com/office/powerpoint/2010/main" val="35127480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2215991"/>
          </a:xfrm>
        </p:spPr>
        <p:txBody>
          <a:bodyPr/>
          <a:lstStyle/>
          <a:p>
            <a:pPr lvl="0"/>
            <a:r>
              <a:rPr lang="es-ES" dirty="0" smtClean="0"/>
              <a:t>Oportunidades adicionales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Podemos sacar partido de la infraestructura de </a:t>
            </a:r>
            <a:r>
              <a:rPr lang="es-ES" dirty="0" err="1" smtClean="0"/>
              <a:t>Azure</a:t>
            </a:r>
            <a:r>
              <a:rPr lang="es-ES" dirty="0" smtClean="0"/>
              <a:t> proporcionando máxima velocidad de transferencia sin casi esfuerzo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El cliente puede elegir su </a:t>
            </a:r>
            <a:r>
              <a:rPr lang="es-ES" dirty="0" err="1" smtClean="0"/>
              <a:t>datacenter</a:t>
            </a:r>
            <a:r>
              <a:rPr lang="es-ES" dirty="0" smtClean="0"/>
              <a:t> (para blobs) maximizando la velocidad de transferencia al reducir latencia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Storage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44" y="3607761"/>
            <a:ext cx="6061476" cy="29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741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Gestión de 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2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2215991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 – problema con modelo relacional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Gestionar los árboles versionados siempre ha sido un problema en el esquema de base de datos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De hecho, desde hace tiempo guardamos la información de cada directorio como un “blob”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79400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738664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 – ¿qué son?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44" y="2049462"/>
            <a:ext cx="5463993" cy="464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0974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738664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 – ¿qué son?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4" y="1936502"/>
            <a:ext cx="8305800" cy="503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4928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¿Quiénes somos?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738664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 – ¿qué son?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4" y="1875725"/>
            <a:ext cx="8559510" cy="509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13282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3459409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Si cada entrada de directorio se almacena como una fila en una tabla: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Se necesitan tantas </a:t>
            </a:r>
            <a:r>
              <a:rPr lang="es-ES" dirty="0" err="1" smtClean="0"/>
              <a:t>queries</a:t>
            </a:r>
            <a:r>
              <a:rPr lang="es-ES" dirty="0" smtClean="0"/>
              <a:t> como directorios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Se leen tantos registros como entradas -&gt; demasiada carga en la BD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Si cada directorio es un blob -&gt; tantas </a:t>
            </a:r>
            <a:r>
              <a:rPr lang="es-ES" dirty="0" err="1" smtClean="0"/>
              <a:t>queries</a:t>
            </a:r>
            <a:r>
              <a:rPr lang="es-ES" dirty="0" smtClean="0"/>
              <a:t> como directorios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Un proyecto convencional puede tener 4000 directorios -&gt; 4mil “</a:t>
            </a:r>
            <a:r>
              <a:rPr lang="es-ES" dirty="0" err="1" smtClean="0"/>
              <a:t>selects</a:t>
            </a:r>
            <a:r>
              <a:rPr lang="es-ES" dirty="0" smtClean="0"/>
              <a:t>” a menos que se haga uso de cachés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En un entorno Cloud es poco escalable que la primera lectura sea muy lenta aunque luego aproveche la caché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291664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3028521"/>
          </a:xfrm>
        </p:spPr>
        <p:txBody>
          <a:bodyPr/>
          <a:lstStyle/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Durante año</a:t>
            </a:r>
            <a:r>
              <a:rPr lang="es-ES" dirty="0" smtClean="0"/>
              <a:t>s en el desarrollo de </a:t>
            </a:r>
            <a:r>
              <a:rPr lang="es-ES" dirty="0" err="1" smtClean="0"/>
              <a:t>Plastic</a:t>
            </a:r>
            <a:r>
              <a:rPr lang="es-ES" dirty="0" smtClean="0"/>
              <a:t> SCM nos preocupamos de la velocidad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Sin embargo en Cloud lo importante es que: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Siempre responda igual, independientemente de la carga (escalable)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Aunque una operación tarde un poco más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Pero que no haya grandes diferencias debido a un “estado previo” (que además hace todo más complejo)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El diseño de “</a:t>
            </a:r>
            <a:r>
              <a:rPr lang="es-ES" dirty="0" err="1" smtClean="0"/>
              <a:t>trees</a:t>
            </a:r>
            <a:r>
              <a:rPr lang="es-ES" dirty="0" smtClean="0"/>
              <a:t>” en base de datos (incluso como blobs) no ayudaba</a:t>
            </a:r>
          </a:p>
          <a:p>
            <a:pPr marL="914276" lvl="2" indent="-342900">
              <a:buFont typeface="Arial" panose="020B0604020202020204" pitchFamily="34" charset="0"/>
              <a:buChar char="•"/>
            </a:pPr>
            <a:r>
              <a:rPr lang="es-ES" dirty="0" smtClean="0"/>
              <a:t>Muchas </a:t>
            </a:r>
            <a:r>
              <a:rPr lang="es-ES" dirty="0" err="1" smtClean="0"/>
              <a:t>queries</a:t>
            </a:r>
            <a:r>
              <a:rPr lang="es-ES" dirty="0" smtClean="0"/>
              <a:t> implican “picos” en la respuesta en momentos puntuales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Velocidad vs Escalabilidad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1957459"/>
          </a:xfrm>
        </p:spPr>
        <p:txBody>
          <a:bodyPr/>
          <a:lstStyle/>
          <a:p>
            <a:pPr lvl="0"/>
            <a:r>
              <a:rPr lang="es-ES" dirty="0" smtClean="0"/>
              <a:t>“</a:t>
            </a:r>
            <a:r>
              <a:rPr lang="es-ES" dirty="0" err="1" smtClean="0"/>
              <a:t>Versioned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” -&gt; Blob Storage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 elimina el dato de la BD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 almacenan todos los “</a:t>
            </a:r>
            <a:r>
              <a:rPr lang="es-ES" dirty="0" err="1" smtClean="0"/>
              <a:t>trees</a:t>
            </a:r>
            <a:r>
              <a:rPr lang="es-ES" dirty="0" smtClean="0"/>
              <a:t>” del repo (deltas) en un único blob (page blob)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Cada N deltas se guarda un full </a:t>
            </a:r>
            <a:r>
              <a:rPr lang="es-ES" dirty="0" err="1" smtClean="0"/>
              <a:t>tree</a:t>
            </a:r>
            <a:r>
              <a:rPr lang="es-ES" dirty="0" smtClean="0"/>
              <a:t> para recuperación rápida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644" y="3344862"/>
            <a:ext cx="947869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5144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3360920"/>
          </a:xfrm>
        </p:spPr>
        <p:txBody>
          <a:bodyPr/>
          <a:lstStyle/>
          <a:p>
            <a:pPr lvl="0"/>
            <a:r>
              <a:rPr lang="es-ES" dirty="0" smtClean="0"/>
              <a:t>Ventajas de esta “</a:t>
            </a:r>
            <a:r>
              <a:rPr lang="es-ES" dirty="0" err="1" smtClean="0"/>
              <a:t>desnormalización</a:t>
            </a:r>
            <a:r>
              <a:rPr lang="es-ES" dirty="0" smtClean="0"/>
              <a:t>”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 reduce las lecturas por red a un máximo N fijo (típicamente 20) dependiendo de la distancia hasta el full </a:t>
            </a:r>
            <a:r>
              <a:rPr lang="es-ES" dirty="0" err="1" smtClean="0"/>
              <a:t>tree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No son necesarias ya miles de lecturas, una por directorio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En caso de un full clone se hace una única lectura de todo el archivo, mejorando mucho en operaciones críticas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Se estudió la alternativa con “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Tables</a:t>
            </a:r>
            <a:r>
              <a:rPr lang="es-ES" dirty="0" smtClean="0"/>
              <a:t>” pero al final siempre eran más lecturas -&gt; los blobs ganaban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718035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1551194"/>
          </a:xfrm>
        </p:spPr>
        <p:txBody>
          <a:bodyPr/>
          <a:lstStyle/>
          <a:p>
            <a:pPr lvl="0"/>
            <a:r>
              <a:rPr lang="es-ES" dirty="0" smtClean="0"/>
              <a:t>Desventajas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/>
              <a:t>T</a:t>
            </a:r>
            <a:r>
              <a:rPr lang="es-ES" dirty="0" smtClean="0"/>
              <a:t>ener que implementar mecanismos de concurrencia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Y </a:t>
            </a:r>
            <a:r>
              <a:rPr lang="es-ES" i="1" dirty="0" smtClean="0"/>
              <a:t>reinventar</a:t>
            </a:r>
            <a:r>
              <a:rPr lang="es-ES" dirty="0" smtClean="0"/>
              <a:t> un sistema para escritura y lectura concurrente</a:t>
            </a:r>
            <a:endParaRPr lang="es-E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75914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11581637" cy="1551194"/>
          </a:xfrm>
        </p:spPr>
        <p:txBody>
          <a:bodyPr/>
          <a:lstStyle/>
          <a:p>
            <a:pPr lvl="0"/>
            <a:r>
              <a:rPr lang="es-ES" dirty="0" smtClean="0"/>
              <a:t>Lectura concurrente</a:t>
            </a:r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Es seguro leer concurrentemente</a:t>
            </a:r>
            <a:endParaRPr lang="es-ES" dirty="0" smtClean="0"/>
          </a:p>
          <a:p>
            <a:pPr marL="685726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Simplemente se lee el índice primero y luego se accede al </a:t>
            </a:r>
            <a:r>
              <a:rPr lang="es-ES" dirty="0" err="1" smtClean="0"/>
              <a:t>changeset</a:t>
            </a:r>
            <a:r>
              <a:rPr lang="es-ES" dirty="0" smtClean="0"/>
              <a:t> concreto</a:t>
            </a:r>
            <a:endParaRPr lang="es-E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044" y="3116261"/>
            <a:ext cx="7848600" cy="307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1730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5485637" cy="4358116"/>
          </a:xfrm>
        </p:spPr>
        <p:txBody>
          <a:bodyPr/>
          <a:lstStyle/>
          <a:p>
            <a:pPr lvl="0"/>
            <a:r>
              <a:rPr lang="es-ES" dirty="0" smtClean="0"/>
              <a:t>Escritura concurrente</a:t>
            </a:r>
          </a:p>
          <a:p>
            <a:pPr marL="800026" lvl="1" indent="-457200">
              <a:buFont typeface="+mj-lt"/>
              <a:buAutoNum type="arabicPeriod"/>
            </a:pPr>
            <a:r>
              <a:rPr lang="es-ES" dirty="0" err="1" smtClean="0"/>
              <a:t>Writer</a:t>
            </a:r>
            <a:r>
              <a:rPr lang="es-ES" dirty="0" smtClean="0"/>
              <a:t> 1 bloquea el “control blob” y lo actualiza indicando que va a escribir 20KB</a:t>
            </a:r>
          </a:p>
          <a:p>
            <a:pPr marL="800026" lvl="1" indent="-457200">
              <a:buFont typeface="+mj-lt"/>
              <a:buAutoNum type="arabicPeriod"/>
            </a:pPr>
            <a:r>
              <a:rPr lang="es-ES" dirty="0" smtClean="0"/>
              <a:t>El </a:t>
            </a:r>
            <a:r>
              <a:rPr lang="es-ES" dirty="0" err="1" smtClean="0"/>
              <a:t>writer</a:t>
            </a:r>
            <a:r>
              <a:rPr lang="es-ES" dirty="0" smtClean="0"/>
              <a:t> 2 bloquea e indica que va a añadir 150KB</a:t>
            </a:r>
          </a:p>
          <a:p>
            <a:pPr marL="800026" lvl="1" indent="-457200">
              <a:buFont typeface="+mj-lt"/>
              <a:buAutoNum type="arabicPeriod"/>
            </a:pPr>
            <a:r>
              <a:rPr lang="es-ES" dirty="0" smtClean="0"/>
              <a:t>Ahora los dos </a:t>
            </a:r>
            <a:r>
              <a:rPr lang="es-ES" dirty="0" err="1" smtClean="0"/>
              <a:t>writers</a:t>
            </a:r>
            <a:r>
              <a:rPr lang="es-ES" dirty="0" smtClean="0"/>
              <a:t> pueden escribir en paralelo</a:t>
            </a:r>
          </a:p>
          <a:p>
            <a:pPr lvl="1"/>
            <a:r>
              <a:rPr lang="es-ES" i="1" dirty="0" smtClean="0"/>
              <a:t>Hay una muy breve contención pero la mayor parte de la operación va en paralelo</a:t>
            </a:r>
            <a:endParaRPr lang="es-E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Gestión de </a:t>
            </a:r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25" y="1668462"/>
            <a:ext cx="5906324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5795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09" y="295283"/>
            <a:ext cx="5028436" cy="1601779"/>
          </a:xfrm>
        </p:spPr>
        <p:txBody>
          <a:bodyPr/>
          <a:lstStyle/>
          <a:p>
            <a:r>
              <a:rPr lang="es-ES" dirty="0" smtClean="0"/>
              <a:t>Blob </a:t>
            </a:r>
            <a:r>
              <a:rPr lang="es-ES" dirty="0" smtClean="0"/>
              <a:t>Storage – Estructura final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44" y="10723"/>
            <a:ext cx="6551475" cy="69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394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Escalabilidad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382" y="2582862"/>
            <a:ext cx="11885683" cy="2696123"/>
          </a:xfrm>
        </p:spPr>
        <p:txBody>
          <a:bodyPr/>
          <a:lstStyle/>
          <a:p>
            <a:pPr lvl="0"/>
            <a:r>
              <a:rPr lang="en-US" dirty="0" err="1" smtClean="0"/>
              <a:t>Códice</a:t>
            </a:r>
            <a:r>
              <a:rPr lang="en-US" dirty="0" smtClean="0"/>
              <a:t> Software</a:t>
            </a:r>
            <a:endParaRPr lang="en-US" dirty="0"/>
          </a:p>
          <a:p>
            <a:pPr lvl="1"/>
            <a:r>
              <a:rPr lang="en-US" dirty="0" err="1" smtClean="0"/>
              <a:t>Fundada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2005</a:t>
            </a:r>
          </a:p>
          <a:p>
            <a:pPr lvl="1"/>
            <a:r>
              <a:rPr lang="en-US" dirty="0" err="1" smtClean="0"/>
              <a:t>Equipo</a:t>
            </a:r>
            <a:r>
              <a:rPr lang="en-US" dirty="0" smtClean="0"/>
              <a:t> de 17 personas</a:t>
            </a:r>
          </a:p>
          <a:p>
            <a:pPr lvl="1"/>
            <a:r>
              <a:rPr lang="en-US" dirty="0" err="1" smtClean="0"/>
              <a:t>Centrados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Plastic </a:t>
            </a:r>
            <a:r>
              <a:rPr lang="en-US" dirty="0" smtClean="0"/>
              <a:t>SCM</a:t>
            </a:r>
          </a:p>
          <a:p>
            <a:pPr lvl="1"/>
            <a:r>
              <a:rPr lang="es-ES" b="1" dirty="0" err="1" smtClean="0"/>
              <a:t>Plastic</a:t>
            </a:r>
            <a:r>
              <a:rPr lang="es-ES" b="1" dirty="0" smtClean="0"/>
              <a:t> SCM -</a:t>
            </a:r>
            <a:r>
              <a:rPr lang="es-ES" dirty="0" smtClean="0"/>
              <a:t> </a:t>
            </a:r>
            <a:r>
              <a:rPr lang="es-ES" dirty="0"/>
              <a:t> </a:t>
            </a:r>
            <a:r>
              <a:rPr lang="es-ES" dirty="0" smtClean="0"/>
              <a:t>el </a:t>
            </a:r>
            <a:r>
              <a:rPr lang="es-ES" dirty="0"/>
              <a:t>único Sistema Distribuido de Gestión de Versiones (DVCS) Empresarial comercial del mercado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¿Quiénes somos?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816282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Escalabilidad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72" y="1516062"/>
            <a:ext cx="6506483" cy="26006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892" y="1516062"/>
            <a:ext cx="5257037" cy="1598603"/>
          </a:xfrm>
        </p:spPr>
        <p:txBody>
          <a:bodyPr/>
          <a:lstStyle/>
          <a:p>
            <a:pPr lvl="1"/>
            <a:r>
              <a:rPr lang="en-US" sz="1600" dirty="0" smtClean="0"/>
              <a:t>1- Worker </a:t>
            </a:r>
            <a:r>
              <a:rPr lang="en-US" sz="1600" dirty="0"/>
              <a:t>Roles – current test scenario uses 2 roles of type A2.</a:t>
            </a:r>
          </a:p>
          <a:p>
            <a:pPr lvl="1"/>
            <a:r>
              <a:rPr lang="en-US" sz="1600" dirty="0"/>
              <a:t>The Plastic SCM cloud server is designed to use as many worker roles as required.</a:t>
            </a:r>
          </a:p>
          <a:p>
            <a:pPr lvl="1"/>
            <a:r>
              <a:rPr lang="en-US" sz="1600" dirty="0"/>
              <a:t>It can be scaled up to add more roles and each role can be more powerful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38" y="3697981"/>
            <a:ext cx="321037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192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Escalabilidad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72" y="1516062"/>
            <a:ext cx="6506483" cy="26006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3892" y="1516062"/>
            <a:ext cx="5257037" cy="1598603"/>
          </a:xfrm>
        </p:spPr>
        <p:txBody>
          <a:bodyPr/>
          <a:lstStyle/>
          <a:p>
            <a:pPr lvl="1"/>
            <a:r>
              <a:rPr lang="en-US" sz="1600" dirty="0" smtClean="0"/>
              <a:t>1- Worker </a:t>
            </a:r>
            <a:r>
              <a:rPr lang="en-US" sz="1600" dirty="0"/>
              <a:t>Roles – current test scenario uses 2 roles of type A2.</a:t>
            </a:r>
          </a:p>
          <a:p>
            <a:pPr lvl="1"/>
            <a:r>
              <a:rPr lang="en-US" sz="1600" dirty="0"/>
              <a:t>The Plastic SCM cloud server is designed to use as many worker roles as required.</a:t>
            </a:r>
          </a:p>
          <a:p>
            <a:pPr lvl="1"/>
            <a:r>
              <a:rPr lang="en-US" sz="1600" dirty="0"/>
              <a:t>It can be scaled up to add more roles and each role can be more powerful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52214" y="3317448"/>
            <a:ext cx="5257037" cy="161274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rgbClr val="67217A"/>
                </a:solidFill>
                <a:latin typeface="+mj-lt"/>
              </a:defRPr>
            </a:lvl1pPr>
            <a:lvl2pPr marL="342826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571376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79992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847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 dirty="0"/>
              <a:t>2- </a:t>
            </a:r>
            <a:r>
              <a:rPr lang="en-US" dirty="0"/>
              <a:t>SQL Server Azure – current test uses S2 databases.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are Standard (S0 to S3) then Premium (P1, P2, P6).</a:t>
            </a:r>
          </a:p>
          <a:p>
            <a:pPr lvl="1"/>
            <a:r>
              <a:rPr lang="en-US" dirty="0" smtClean="0"/>
              <a:t>Repositories </a:t>
            </a:r>
            <a:r>
              <a:rPr lang="en-US" dirty="0"/>
              <a:t>are distributed in databases using a </a:t>
            </a:r>
            <a:r>
              <a:rPr lang="en-US" dirty="0" smtClean="0"/>
              <a:t>distribution </a:t>
            </a:r>
            <a:r>
              <a:rPr lang="en-US" dirty="0"/>
              <a:t>mechanism.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97644" y="5132980"/>
            <a:ext cx="5257037" cy="161274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rgbClr val="67217A"/>
                </a:solidFill>
                <a:latin typeface="+mj-lt"/>
              </a:defRPr>
            </a:lvl1pPr>
            <a:lvl2pPr marL="342826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571376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79992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847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 dirty="0" smtClean="0"/>
              <a:t>3- </a:t>
            </a:r>
            <a:r>
              <a:rPr lang="en-US" dirty="0"/>
              <a:t>Azure Blob Storage is fully scalable.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used for metadata (versioned directory trees) + data.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is directly accessed from the client layer, without accessing the Plastic cloud servers (workers) for maximum scalability.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44" y="5132980"/>
            <a:ext cx="2953162" cy="1009791"/>
          </a:xfrm>
          <a:prstGeom prst="rect">
            <a:avLst/>
          </a:prstGeom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6446044" y="4283517"/>
            <a:ext cx="5257037" cy="8494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spc="0" baseline="0">
                <a:solidFill>
                  <a:srgbClr val="67217A"/>
                </a:solidFill>
                <a:latin typeface="+mj-lt"/>
              </a:defRPr>
            </a:lvl1pPr>
            <a:lvl2pPr marL="342826" marR="0" lvl="1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6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571376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79992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8477" marR="0" indent="0" defTabSz="932719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97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33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695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056" indent="-233181" defTabSz="932719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1"/>
            <a:r>
              <a:rPr lang="en-US" dirty="0" smtClean="0"/>
              <a:t>100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concurrentes</a:t>
            </a:r>
            <a:r>
              <a:rPr lang="en-US" dirty="0" smtClean="0"/>
              <a:t> </a:t>
            </a:r>
            <a:r>
              <a:rPr lang="en-US" dirty="0" err="1" smtClean="0"/>
              <a:t>realizando</a:t>
            </a:r>
            <a:r>
              <a:rPr lang="en-US" dirty="0" smtClean="0"/>
              <a:t> push o pull SIN </a:t>
            </a:r>
            <a:r>
              <a:rPr lang="en-US" dirty="0" err="1" smtClean="0"/>
              <a:t>tráfico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(</a:t>
            </a:r>
            <a:r>
              <a:rPr lang="en-US" dirty="0" err="1" smtClean="0"/>
              <a:t>estresando</a:t>
            </a:r>
            <a:r>
              <a:rPr lang="en-US" dirty="0" smtClean="0"/>
              <a:t>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worker roles)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1869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644" y="754062"/>
            <a:ext cx="2590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01668" y="1439862"/>
            <a:ext cx="11885683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3 puntos clave</a:t>
            </a:r>
          </a:p>
          <a:p>
            <a:pPr marL="685726" lvl="1" indent="-342900">
              <a:buFont typeface="Arial" pitchFamily="34" charset="0"/>
              <a:buChar char="•"/>
            </a:pPr>
            <a:r>
              <a:rPr lang="es-ES" dirty="0" smtClean="0"/>
              <a:t>Cachés compartidas</a:t>
            </a:r>
          </a:p>
          <a:p>
            <a:pPr marL="685726" lvl="1" indent="-342900">
              <a:buFont typeface="Arial" pitchFamily="34" charset="0"/>
              <a:buChar char="•"/>
            </a:pPr>
            <a:r>
              <a:rPr lang="es-ES" dirty="0" smtClean="0"/>
              <a:t>Reducir </a:t>
            </a:r>
            <a:r>
              <a:rPr lang="es-ES" dirty="0" err="1" smtClean="0"/>
              <a:t>queries</a:t>
            </a:r>
            <a:r>
              <a:rPr lang="es-ES" dirty="0" smtClean="0"/>
              <a:t> + </a:t>
            </a:r>
            <a:r>
              <a:rPr lang="es-ES" dirty="0" err="1" smtClean="0"/>
              <a:t>partitioning</a:t>
            </a:r>
            <a:endParaRPr lang="es-ES" dirty="0" smtClean="0"/>
          </a:p>
          <a:p>
            <a:pPr marL="685726" lvl="1" indent="-342900">
              <a:buFont typeface="Arial" pitchFamily="34" charset="0"/>
              <a:buChar char="•"/>
            </a:pPr>
            <a:r>
              <a:rPr lang="es-ES" dirty="0" smtClean="0"/>
              <a:t>Blob </a:t>
            </a:r>
            <a:r>
              <a:rPr lang="es-ES" dirty="0" err="1" smtClean="0"/>
              <a:t>storage</a:t>
            </a:r>
            <a:endParaRPr lang="es-ES" dirty="0" smtClean="0"/>
          </a:p>
          <a:p>
            <a:pPr marL="685726" lvl="1" indent="-342900">
              <a:buFont typeface="Arial" pitchFamily="34" charset="0"/>
              <a:buChar char="•"/>
            </a:pPr>
            <a:endParaRPr lang="es-ES" dirty="0"/>
          </a:p>
          <a:p>
            <a:pPr marL="685726" lvl="1" indent="-342900">
              <a:buFont typeface="Arial" pitchFamily="34" charset="0"/>
              <a:buChar char="•"/>
            </a:pPr>
            <a:r>
              <a:rPr lang="es-ES" dirty="0" smtClean="0"/>
              <a:t>Y stress </a:t>
            </a:r>
            <a:r>
              <a:rPr lang="es-ES" dirty="0" err="1" smtClean="0"/>
              <a:t>testing</a:t>
            </a:r>
            <a:r>
              <a:rPr lang="es-ES" dirty="0" smtClean="0"/>
              <a:t> para comprobar que todo funciona como se espera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34956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http://aka.ms/DOTNETT5S5 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Pablo Santos </a:t>
            </a:r>
            <a:r>
              <a:rPr lang="en-US" dirty="0" err="1" smtClean="0"/>
              <a:t>Luaces</a:t>
            </a:r>
            <a:endParaRPr lang="en-US" dirty="0"/>
          </a:p>
          <a:p>
            <a:pPr lvl="0"/>
            <a:r>
              <a:rPr lang="en-US" dirty="0" smtClean="0"/>
              <a:t>Founder at </a:t>
            </a:r>
            <a:r>
              <a:rPr lang="en-US" dirty="0" err="1" smtClean="0"/>
              <a:t>Códice</a:t>
            </a:r>
            <a:r>
              <a:rPr lang="en-US" dirty="0" smtClean="0"/>
              <a:t> Software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psluaces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http://aka.ms/DOTNETT5S5 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¿Quiénes somos? – </a:t>
            </a:r>
            <a:r>
              <a:rPr lang="es-ES" sz="4400" dirty="0" smtClean="0"/>
              <a:t>Algunos de nuestros clientes</a:t>
            </a:r>
            <a:endParaRPr lang="es-E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11" y="4227764"/>
            <a:ext cx="1123732" cy="42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HL  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79" y="3053160"/>
            <a:ext cx="1317659" cy="208550"/>
          </a:xfrm>
          <a:prstGeom prst="round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67" y="2572294"/>
            <a:ext cx="1100480" cy="32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29" y="3014270"/>
            <a:ext cx="620563" cy="285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84" y="2091030"/>
            <a:ext cx="1217545" cy="30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06" y="5200165"/>
            <a:ext cx="631930" cy="41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205" y="2040554"/>
            <a:ext cx="1141950" cy="23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20" y="2564730"/>
            <a:ext cx="1235946" cy="24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023" y="2534746"/>
            <a:ext cx="1009128" cy="37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300" y="2032680"/>
            <a:ext cx="523988" cy="44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4391" y="4237145"/>
            <a:ext cx="1348096" cy="239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3" y="4251014"/>
            <a:ext cx="654525" cy="540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3468" y="2086409"/>
            <a:ext cx="1401009" cy="3096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849" y="5317206"/>
            <a:ext cx="1119259" cy="313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6340" y="2605246"/>
            <a:ext cx="1110669" cy="3670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2526" y="5006779"/>
            <a:ext cx="1141507" cy="317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1328" y="1983025"/>
            <a:ext cx="1117210" cy="2996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57729" y="2584157"/>
            <a:ext cx="867772" cy="5332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0806" y="4274618"/>
            <a:ext cx="686349" cy="3748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020" y="2089838"/>
            <a:ext cx="1213071" cy="3874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63724" y="4694143"/>
            <a:ext cx="1131239" cy="4086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32524" y="4227764"/>
            <a:ext cx="1102299" cy="2985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5501" y="1581880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Financial Sector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5501" y="2986524"/>
            <a:ext cx="1091372" cy="332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11889" y="159569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IT &amp; Embedded SW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5444" y="1592262"/>
            <a:ext cx="35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Automobile &amp; Transportation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22852" y="3783118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Games &amp; 3D Design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6853" y="3811345"/>
            <a:ext cx="16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Defense &amp; Gov.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17020" y="4761809"/>
            <a:ext cx="785285" cy="3589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107149" y="1602722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Utilities &amp; Logistics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22823" y="2086821"/>
            <a:ext cx="702678" cy="47079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8068" y="4840948"/>
            <a:ext cx="957146" cy="2605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8084" y="5712770"/>
            <a:ext cx="1336909" cy="462776"/>
          </a:xfrm>
          <a:prstGeom prst="rect">
            <a:avLst/>
          </a:prstGeom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655" y="4395196"/>
            <a:ext cx="738339" cy="48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74577" y="4541339"/>
            <a:ext cx="1102686" cy="3554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55053" y="4954218"/>
            <a:ext cx="1065755" cy="42251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92820" y="380888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Medical Devices</a:t>
            </a:r>
            <a:endParaRPr lang="es-ES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58151" y="3014726"/>
            <a:ext cx="897497" cy="31276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96344" y="2308528"/>
            <a:ext cx="1265164" cy="291261"/>
          </a:xfrm>
          <a:prstGeom prst="rect">
            <a:avLst/>
          </a:prstGeom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336" y="3011451"/>
            <a:ext cx="917389" cy="34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966872" y="3028317"/>
            <a:ext cx="1054804" cy="2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53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</a:t>
            </a:r>
            <a:r>
              <a:rPr lang="es-ES" dirty="0" err="1" smtClean="0"/>
              <a:t>Plastic</a:t>
            </a:r>
            <a:r>
              <a:rPr lang="es-ES" dirty="0" smtClean="0"/>
              <a:t> SCM?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61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1738</TotalTime>
  <Words>2536</Words>
  <Application>Microsoft Office PowerPoint</Application>
  <PresentationFormat>Custom</PresentationFormat>
  <Paragraphs>390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Avenir LT Pro 45 Book</vt:lpstr>
      <vt:lpstr>Calibri</vt:lpstr>
      <vt:lpstr>Consolas</vt:lpstr>
      <vt:lpstr>Corbel</vt:lpstr>
      <vt:lpstr>ＭＳ Ｐゴシック</vt:lpstr>
      <vt:lpstr>Open Sans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3 claves para escalar en Azure Lecciones aprendidas construyendo Plastic Cloud</vt:lpstr>
      <vt:lpstr>PowerPoint Presentation</vt:lpstr>
      <vt:lpstr>Agenda</vt:lpstr>
      <vt:lpstr>Pablo Santos Luaces - @psluaces</vt:lpstr>
      <vt:lpstr>¿Quiénes somos?</vt:lpstr>
      <vt:lpstr>¿Quiénes somos?</vt:lpstr>
      <vt:lpstr>¿Quiénes somos? – Algunos de nuestros clientes</vt:lpstr>
      <vt:lpstr>¿Qué es Plastic SCM?</vt:lpstr>
      <vt:lpstr>¿Qué es Plastic SCM?</vt:lpstr>
      <vt:lpstr>Adaptado a diferentes tipos de clientes</vt:lpstr>
      <vt:lpstr>10 años de evolución…</vt:lpstr>
      <vt:lpstr>Componentes principales</vt:lpstr>
      <vt:lpstr>Windows GUI (WinForms + un poco de WPF)</vt:lpstr>
      <vt:lpstr>Linux GUI (Mono + GTKSharp)</vt:lpstr>
      <vt:lpstr>Mac GUI (Xamarin + Cocoa)</vt:lpstr>
      <vt:lpstr>Gluon – GUI para artistas</vt:lpstr>
      <vt:lpstr>Visual Studio + Analyze Refactors</vt:lpstr>
      <vt:lpstr>¿Qué es Plastic SCM? - Servidor</vt:lpstr>
      <vt:lpstr>Servidor flexible – de portátil a corporativo</vt:lpstr>
      <vt:lpstr>Objetivos de Plastic Cloud</vt:lpstr>
      <vt:lpstr>Solución para miles de organizaciones</vt:lpstr>
      <vt:lpstr>Escalar con uso contenido de recursos</vt:lpstr>
      <vt:lpstr>Transición a Azure</vt:lpstr>
      <vt:lpstr>Transición a Azure</vt:lpstr>
      <vt:lpstr>Transición a Azure</vt:lpstr>
      <vt:lpstr>Transición a Azure</vt:lpstr>
      <vt:lpstr>SQL Azure</vt:lpstr>
      <vt:lpstr>SQL Azure</vt:lpstr>
      <vt:lpstr>SQL Azure</vt:lpstr>
      <vt:lpstr>SQL Azure</vt:lpstr>
      <vt:lpstr>SQL Azure</vt:lpstr>
      <vt:lpstr>SQL Azure</vt:lpstr>
      <vt:lpstr>SQL Azure - Particionado</vt:lpstr>
      <vt:lpstr>SQL Azure</vt:lpstr>
      <vt:lpstr>SQL Azure</vt:lpstr>
      <vt:lpstr>SQL Azure</vt:lpstr>
      <vt:lpstr>SQL Azure</vt:lpstr>
      <vt:lpstr>Cachés compartidas De multi-thread a multi-role</vt:lpstr>
      <vt:lpstr>Cachés compartidas</vt:lpstr>
      <vt:lpstr>Nota al margen: Document Oriented Design</vt:lpstr>
      <vt:lpstr>Cachés compartidas</vt:lpstr>
      <vt:lpstr>Cachés compartidas</vt:lpstr>
      <vt:lpstr>Cachés compartidas</vt:lpstr>
      <vt:lpstr>Sincronización De multi-thread a multi-role</vt:lpstr>
      <vt:lpstr>Cachés compartidas</vt:lpstr>
      <vt:lpstr>Cachés compartidas</vt:lpstr>
      <vt:lpstr>Blob Storage</vt:lpstr>
      <vt:lpstr>Blob Storage</vt:lpstr>
      <vt:lpstr>Blob Storage</vt:lpstr>
      <vt:lpstr>Load testing …</vt:lpstr>
      <vt:lpstr>Load testing</vt:lpstr>
      <vt:lpstr>Blob Storage</vt:lpstr>
      <vt:lpstr>PowerPoint Presentation</vt:lpstr>
      <vt:lpstr>Blob Storage</vt:lpstr>
      <vt:lpstr>Gestión de “versioned trees”</vt:lpstr>
      <vt:lpstr>Blob Storage – Gestión de version trees</vt:lpstr>
      <vt:lpstr>Blob Storage – Gestión de version trees</vt:lpstr>
      <vt:lpstr>Blob Storage – Gestión de version trees</vt:lpstr>
      <vt:lpstr>Blob Storage – Gestión de version trees</vt:lpstr>
      <vt:lpstr>Blob Storage – Gestión de version trees</vt:lpstr>
      <vt:lpstr>Velocidad vs Escalabilidad</vt:lpstr>
      <vt:lpstr>Blob Storage – Gestión de version trees</vt:lpstr>
      <vt:lpstr>Blob Storage – Gestión de version trees</vt:lpstr>
      <vt:lpstr>Blob Storage – Gestión de version trees</vt:lpstr>
      <vt:lpstr>Blob Storage – Gestión de version trees</vt:lpstr>
      <vt:lpstr>Blob Storage – Gestión de version trees</vt:lpstr>
      <vt:lpstr>Blob Storage – Estructura final</vt:lpstr>
      <vt:lpstr>Escalabilidad</vt:lpstr>
      <vt:lpstr>Escalabilidad</vt:lpstr>
      <vt:lpstr>Escalabilidad</vt:lpstr>
      <vt:lpstr>Conclusiones</vt:lpstr>
      <vt:lpstr>Conclusiones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pablo</cp:lastModifiedBy>
  <cp:revision>186</cp:revision>
  <dcterms:created xsi:type="dcterms:W3CDTF">2015-04-07T19:39:07Z</dcterms:created>
  <dcterms:modified xsi:type="dcterms:W3CDTF">2016-02-16T22:59:04Z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